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3" r:id="rId2"/>
    <p:sldId id="270" r:id="rId3"/>
    <p:sldId id="274" r:id="rId4"/>
    <p:sldId id="276" r:id="rId5"/>
    <p:sldId id="275" r:id="rId6"/>
    <p:sldId id="27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73"/>
            <p14:sldId id="270"/>
            <p14:sldId id="274"/>
            <p14:sldId id="276"/>
            <p14:sldId id="275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80E9"/>
    <a:srgbClr val="5AB9EA"/>
    <a:srgbClr val="C1C8E4"/>
    <a:srgbClr val="8860D0"/>
    <a:srgbClr val="84CEEB"/>
    <a:srgbClr val="EBEBEB"/>
    <a:srgbClr val="F8F8F8"/>
    <a:srgbClr val="D24726"/>
    <a:srgbClr val="D2B4A6"/>
    <a:srgbClr val="734F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32" autoAdjust="0"/>
    <p:restoredTop sz="94274" autoAdjust="0"/>
  </p:normalViewPr>
  <p:slideViewPr>
    <p:cSldViewPr snapToGrid="0">
      <p:cViewPr varScale="1">
        <p:scale>
          <a:sx n="120" d="100"/>
          <a:sy n="120" d="100"/>
        </p:scale>
        <p:origin x="200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12/13/21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55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40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203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46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409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388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4950" y="262784"/>
            <a:ext cx="11682101" cy="6332433"/>
          </a:xfrm>
          <a:prstGeom prst="rect">
            <a:avLst/>
          </a:prstGeom>
          <a:solidFill>
            <a:srgbClr val="5680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48280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5680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None/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defRPr sz="14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12/13/21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12/13/21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11305" y="2037787"/>
            <a:ext cx="10475393" cy="650827"/>
          </a:xfrm>
        </p:spPr>
        <p:txBody>
          <a:bodyPr anchor="t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 4:  ServiceNow Branding Overview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828726" y="2933104"/>
            <a:ext cx="9582736" cy="1599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Branding in ServiceNow?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Guided Setup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Branding with ServiceNow Portal &amp; UI Builder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F47D83-5DED-A14E-87F1-C13FF2E5816A}"/>
              </a:ext>
            </a:extLst>
          </p:cNvPr>
          <p:cNvSpPr txBox="1"/>
          <p:nvPr/>
        </p:nvSpPr>
        <p:spPr>
          <a:xfrm>
            <a:off x="1188930" y="5322469"/>
            <a:ext cx="3438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ServiceNowSimple.com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DE2BB7C-3347-204F-B5D9-B72EFECBFC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8726" y="5376953"/>
            <a:ext cx="335059" cy="352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315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Branding in ServiceNow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8AD5C9-2AB1-0C40-8798-9126007CCEE8}"/>
              </a:ext>
            </a:extLst>
          </p:cNvPr>
          <p:cNvSpPr txBox="1"/>
          <p:nvPr/>
        </p:nvSpPr>
        <p:spPr>
          <a:xfrm>
            <a:off x="8646183" y="26504"/>
            <a:ext cx="35798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 3:  ServiceNow Branding Overview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983D20B-4DD9-4A4F-AD2B-404B6C88F4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91361" y="6440557"/>
            <a:ext cx="270256" cy="28448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6D30600-F226-E847-818D-BC39ACDB94BA}"/>
              </a:ext>
            </a:extLst>
          </p:cNvPr>
          <p:cNvSpPr txBox="1"/>
          <p:nvPr/>
        </p:nvSpPr>
        <p:spPr>
          <a:xfrm>
            <a:off x="9561619" y="6398132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ServiceNowSimple.com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F7BE953-EEBA-4646-8714-C3E899A79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233" y="1747804"/>
            <a:ext cx="10949460" cy="4650328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What is Branding in ServiceNow?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Applying your distinct corporate identity across the Now Platform UI to create a shared identity, build trust, and speed adoption</a:t>
            </a:r>
          </a:p>
        </p:txBody>
      </p:sp>
    </p:spTree>
    <p:extLst>
      <p:ext uri="{BB962C8B-B14F-4D97-AF65-F5344CB8AC3E}">
        <p14:creationId xmlns:p14="http://schemas.microsoft.com/office/powerpoint/2010/main" val="914520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Guided Setup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8AD5C9-2AB1-0C40-8798-9126007CCEE8}"/>
              </a:ext>
            </a:extLst>
          </p:cNvPr>
          <p:cNvSpPr txBox="1"/>
          <p:nvPr/>
        </p:nvSpPr>
        <p:spPr>
          <a:xfrm>
            <a:off x="8646183" y="26504"/>
            <a:ext cx="35798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 3:  ServiceNow Branding Overview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983D20B-4DD9-4A4F-AD2B-404B6C88F4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91361" y="6440557"/>
            <a:ext cx="270256" cy="28448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6D30600-F226-E847-818D-BC39ACDB94BA}"/>
              </a:ext>
            </a:extLst>
          </p:cNvPr>
          <p:cNvSpPr txBox="1"/>
          <p:nvPr/>
        </p:nvSpPr>
        <p:spPr>
          <a:xfrm>
            <a:off x="9561619" y="6398132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ServiceNowSimple.com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F7BE953-EEBA-4646-8714-C3E899A79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233" y="1747804"/>
            <a:ext cx="10949460" cy="4650328"/>
          </a:xfrm>
        </p:spPr>
        <p:txBody>
          <a:bodyPr vert="horz" lIns="91440" tIns="45720" rIns="91440" bIns="45720" rtlCol="0">
            <a:noAutofit/>
          </a:bodyPr>
          <a:lstStyle/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Guided Setup provides a System Administrator step-by-step instructions to configure various Applications and Modules within your instance to suit the needs of the users.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access Guided Setup, locate the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Guided Setup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application in the Application Navigator and select the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ITSM Guided Setup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ITOM Guided Setup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module.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ITSM Guided Setup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includes the following categories: 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Connectivity, Foundation Data, CMDB, Incident Management, Major Incident Management, Problem Management, Change Management, Service Catalog, Knowledge Management, Continual Improvement Management, Project Communication, Go Live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ITOM Guided Setup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includes the following categories:  MID Server, Discovery, Event Management, Operational Intelligence, Cloud Provisioning and Governance</a:t>
            </a:r>
          </a:p>
        </p:txBody>
      </p:sp>
    </p:spTree>
    <p:extLst>
      <p:ext uri="{BB962C8B-B14F-4D97-AF65-F5344CB8AC3E}">
        <p14:creationId xmlns:p14="http://schemas.microsoft.com/office/powerpoint/2010/main" val="2829401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Service Portal, UI Builder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8AD5C9-2AB1-0C40-8798-9126007CCEE8}"/>
              </a:ext>
            </a:extLst>
          </p:cNvPr>
          <p:cNvSpPr txBox="1"/>
          <p:nvPr/>
        </p:nvSpPr>
        <p:spPr>
          <a:xfrm>
            <a:off x="8646183" y="26504"/>
            <a:ext cx="35798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 3:  ServiceNow Branding Overview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983D20B-4DD9-4A4F-AD2B-404B6C88F4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91361" y="6440557"/>
            <a:ext cx="270256" cy="28448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6D30600-F226-E847-818D-BC39ACDB94BA}"/>
              </a:ext>
            </a:extLst>
          </p:cNvPr>
          <p:cNvSpPr txBox="1"/>
          <p:nvPr/>
        </p:nvSpPr>
        <p:spPr>
          <a:xfrm>
            <a:off x="9561619" y="6398132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ServiceNowSimple.com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F7BE953-EEBA-4646-8714-C3E899A79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233" y="1747804"/>
            <a:ext cx="10949460" cy="4650328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Service Portal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UI Builder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are two additional tools that can be used to brand the interface.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Service Portal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is a widget-based tool that allows creation of intuitive, user-friendly interfaces to the Now Platform.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UI Builder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allows you to build-out a functional page by choosing from a library of components (buttons and data visualizations) and layouts.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864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Branding (Demo)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8AD5C9-2AB1-0C40-8798-9126007CCEE8}"/>
              </a:ext>
            </a:extLst>
          </p:cNvPr>
          <p:cNvSpPr txBox="1"/>
          <p:nvPr/>
        </p:nvSpPr>
        <p:spPr>
          <a:xfrm>
            <a:off x="8646183" y="26504"/>
            <a:ext cx="35798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 3:  ServiceNow Branding Overview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983D20B-4DD9-4A4F-AD2B-404B6C88F4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91361" y="6440557"/>
            <a:ext cx="270256" cy="28448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6D30600-F226-E847-818D-BC39ACDB94BA}"/>
              </a:ext>
            </a:extLst>
          </p:cNvPr>
          <p:cNvSpPr txBox="1"/>
          <p:nvPr/>
        </p:nvSpPr>
        <p:spPr>
          <a:xfrm>
            <a:off x="9561619" y="6398132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ServiceNowSimple.com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F7BE953-EEBA-4646-8714-C3E899A79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233" y="1747804"/>
            <a:ext cx="5080288" cy="4650328"/>
          </a:xfrm>
        </p:spPr>
        <p:txBody>
          <a:bodyPr vert="horz" lIns="91440" tIns="45720" rIns="91440" bIns="45720" rtlCol="0">
            <a:noAutofit/>
          </a:bodyPr>
          <a:lstStyle/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Login to your Personal Developer Instance (PDI)</a:t>
            </a: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Locate the Guided Setup application in the Application Navigator</a:t>
            </a: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Select the ITSM Guided Setup module</a:t>
            </a: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Click the Get Started button to begin the ITSM Guided Setup</a:t>
            </a: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Click the Get Started button for the Company category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F784CA2-2F89-DD4B-ADB7-7FC1EBF2285F}"/>
              </a:ext>
            </a:extLst>
          </p:cNvPr>
          <p:cNvSpPr txBox="1">
            <a:spLocks/>
          </p:cNvSpPr>
          <p:nvPr/>
        </p:nvSpPr>
        <p:spPr>
          <a:xfrm>
            <a:off x="6641804" y="1747802"/>
            <a:ext cx="5080288" cy="4650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ct val="30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2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ct val="30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1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ct val="30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1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spcAft>
                <a:spcPts val="1200"/>
              </a:spcAft>
              <a:buFont typeface="+mj-lt"/>
              <a:buAutoNum type="arabicPeriod" startAt="6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Click the Configure button for the System Configuration step</a:t>
            </a:r>
          </a:p>
          <a:p>
            <a:pPr marL="1143000" lvl="1" indent="-4572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Change the Page header caption to ‘My Personal Developer Instance’</a:t>
            </a:r>
          </a:p>
          <a:p>
            <a:pPr marL="1143000" lvl="1" indent="-4572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Click the Save button</a:t>
            </a:r>
          </a:p>
          <a:p>
            <a:pPr marL="1143000" lvl="1" indent="-4572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Click the Mark as Complete button from the Help sidebar</a:t>
            </a:r>
          </a:p>
          <a:p>
            <a:pPr marL="457200" indent="-457200">
              <a:lnSpc>
                <a:spcPct val="100000"/>
              </a:lnSpc>
              <a:spcAft>
                <a:spcPts val="1200"/>
              </a:spcAft>
              <a:buFont typeface="+mj-lt"/>
              <a:buAutoNum type="arabicPeriod" startAt="6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Click the Configure button for the Welcome Page step</a:t>
            </a:r>
          </a:p>
          <a:p>
            <a:pPr marL="1143000" lvl="1" indent="-4572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Add a new section to the Welcome Page with a brief welcome message</a:t>
            </a:r>
          </a:p>
          <a:p>
            <a:pPr marL="1143000" lvl="1" indent="-4572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Click the Mark as Complete button from the Help sidebar</a:t>
            </a:r>
          </a:p>
          <a:p>
            <a:pPr marL="457200" indent="-457200">
              <a:lnSpc>
                <a:spcPct val="100000"/>
              </a:lnSpc>
              <a:spcAft>
                <a:spcPts val="1200"/>
              </a:spcAft>
              <a:buFont typeface="+mj-lt"/>
              <a:buAutoNum type="arabicPeriod" startAt="6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+mj-lt"/>
              <a:buAutoNum type="arabicPeriod" startAt="6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274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11305" y="3015984"/>
            <a:ext cx="10475393" cy="650827"/>
          </a:xfrm>
        </p:spPr>
        <p:txBody>
          <a:bodyPr anchor="t">
            <a:norm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 4 Complete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F47D83-5DED-A14E-87F1-C13FF2E5816A}"/>
              </a:ext>
            </a:extLst>
          </p:cNvPr>
          <p:cNvSpPr txBox="1"/>
          <p:nvPr/>
        </p:nvSpPr>
        <p:spPr>
          <a:xfrm>
            <a:off x="1188930" y="5322469"/>
            <a:ext cx="3438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ServiceNowSimple.com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DE2BB7C-3347-204F-B5D9-B72EFECBFC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8726" y="5376953"/>
            <a:ext cx="335059" cy="352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186609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BDCB38D-89A7-4028-9490-C6CFD8B9ACEE}" vid="{AD1CAB8A-25D8-47C1-9714-E89BAB2EE4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WelcomeDoc</Template>
  <TotalTime>7233</TotalTime>
  <Words>406</Words>
  <Application>Microsoft Macintosh PowerPoint</Application>
  <PresentationFormat>Widescreen</PresentationFormat>
  <Paragraphs>46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WelcomeDoc</vt:lpstr>
      <vt:lpstr>Lesson 4:  ServiceNow Branding Overview</vt:lpstr>
      <vt:lpstr>Branding in ServiceNow</vt:lpstr>
      <vt:lpstr>Guided Setup</vt:lpstr>
      <vt:lpstr>Service Portal, UI Builder</vt:lpstr>
      <vt:lpstr>Branding (Demo)</vt:lpstr>
      <vt:lpstr>Lesson 4 Complete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2:  ServiceNow Platform Overview</dc:title>
  <dc:subject/>
  <dc:creator>Jeffery Thies</dc:creator>
  <cp:keywords/>
  <dc:description/>
  <cp:lastModifiedBy>Jeffery Thies</cp:lastModifiedBy>
  <cp:revision>73</cp:revision>
  <dcterms:created xsi:type="dcterms:W3CDTF">2021-11-19T01:05:28Z</dcterms:created>
  <dcterms:modified xsi:type="dcterms:W3CDTF">2021-12-13T17:24:04Z</dcterms:modified>
  <cp:category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rogh@microsoft.com</vt:lpwstr>
  </property>
  <property fmtid="{D5CDD505-2E9C-101B-9397-08002B2CF9AE}" pid="5" name="MSIP_Label_f42aa342-8706-4288-bd11-ebb85995028c_SetDate">
    <vt:lpwstr>2018-02-05T19:56:32.6740186Z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