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3" r:id="rId2"/>
    <p:sldId id="312" r:id="rId3"/>
    <p:sldId id="313" r:id="rId4"/>
    <p:sldId id="304" r:id="rId5"/>
    <p:sldId id="303" r:id="rId6"/>
    <p:sldId id="301" r:id="rId7"/>
    <p:sldId id="305" r:id="rId8"/>
    <p:sldId id="306" r:id="rId9"/>
    <p:sldId id="307" r:id="rId10"/>
    <p:sldId id="286" r:id="rId11"/>
    <p:sldId id="308" r:id="rId12"/>
    <p:sldId id="297" r:id="rId13"/>
    <p:sldId id="310" r:id="rId14"/>
    <p:sldId id="299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73"/>
            <p14:sldId id="312"/>
            <p14:sldId id="313"/>
            <p14:sldId id="304"/>
            <p14:sldId id="303"/>
            <p14:sldId id="301"/>
            <p14:sldId id="305"/>
            <p14:sldId id="306"/>
            <p14:sldId id="307"/>
            <p14:sldId id="286"/>
            <p14:sldId id="308"/>
            <p14:sldId id="297"/>
            <p14:sldId id="310"/>
            <p14:sldId id="299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D84E"/>
    <a:srgbClr val="032D43"/>
    <a:srgbClr val="5B9CD5"/>
    <a:srgbClr val="C3E0EB"/>
    <a:srgbClr val="7FB6A1"/>
    <a:srgbClr val="EBEFF7"/>
    <a:srgbClr val="273C3F"/>
    <a:srgbClr val="1DA0C3"/>
    <a:srgbClr val="E02827"/>
    <a:srgbClr val="EC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0" autoAdjust="0"/>
    <p:restoredTop sz="55624" autoAdjust="0"/>
  </p:normalViewPr>
  <p:slideViewPr>
    <p:cSldViewPr snapToGrid="0">
      <p:cViewPr varScale="1">
        <p:scale>
          <a:sx n="45" d="100"/>
          <a:sy n="45" d="100"/>
        </p:scale>
        <p:origin x="156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00" d="100"/>
          <a:sy n="200" d="100"/>
        </p:scale>
        <p:origin x="1440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Thies" userId="8cc19ffd055d15a7" providerId="LiveId" clId="{6D8D3159-287F-464A-BAD6-DBA1DA7953BB}"/>
    <pc:docChg chg="undo custSel addSld delSld modSld addSection delSection modSection">
      <pc:chgData name="Jeff Thies" userId="8cc19ffd055d15a7" providerId="LiveId" clId="{6D8D3159-287F-464A-BAD6-DBA1DA7953BB}" dt="2023-10-27T11:06:25.561" v="20" actId="47"/>
      <pc:docMkLst>
        <pc:docMk/>
      </pc:docMkLst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1615315110" sldId="273"/>
        </pc:sldMkLst>
      </pc:sldChg>
      <pc:sldChg chg="add del">
        <pc:chgData name="Jeff Thies" userId="8cc19ffd055d15a7" providerId="LiveId" clId="{6D8D3159-287F-464A-BAD6-DBA1DA7953BB}" dt="2023-10-27T11:06:19.200" v="12" actId="47"/>
        <pc:sldMkLst>
          <pc:docMk/>
          <pc:sldMk cId="3180841307" sldId="274"/>
        </pc:sldMkLst>
      </pc:sldChg>
      <pc:sldChg chg="add del">
        <pc:chgData name="Jeff Thies" userId="8cc19ffd055d15a7" providerId="LiveId" clId="{6D8D3159-287F-464A-BAD6-DBA1DA7953BB}" dt="2023-10-27T11:06:22.603" v="17" actId="47"/>
        <pc:sldMkLst>
          <pc:docMk/>
          <pc:sldMk cId="2874992966" sldId="275"/>
        </pc:sldMkLst>
      </pc:sldChg>
      <pc:sldChg chg="add del">
        <pc:chgData name="Jeff Thies" userId="8cc19ffd055d15a7" providerId="LiveId" clId="{6D8D3159-287F-464A-BAD6-DBA1DA7953BB}" dt="2023-10-27T11:06:23.926" v="18" actId="47"/>
        <pc:sldMkLst>
          <pc:docMk/>
          <pc:sldMk cId="3288719516" sldId="276"/>
        </pc:sldMkLst>
      </pc:sldChg>
      <pc:sldChg chg="add del">
        <pc:chgData name="Jeff Thies" userId="8cc19ffd055d15a7" providerId="LiveId" clId="{6D8D3159-287F-464A-BAD6-DBA1DA7953BB}" dt="2023-10-27T11:06:24.948" v="19" actId="47"/>
        <pc:sldMkLst>
          <pc:docMk/>
          <pc:sldMk cId="448897862" sldId="277"/>
        </pc:sldMkLst>
      </pc:sldChg>
      <pc:sldChg chg="add del">
        <pc:chgData name="Jeff Thies" userId="8cc19ffd055d15a7" providerId="LiveId" clId="{6D8D3159-287F-464A-BAD6-DBA1DA7953BB}" dt="2023-10-27T11:06:25.561" v="20" actId="47"/>
        <pc:sldMkLst>
          <pc:docMk/>
          <pc:sldMk cId="1449037447" sldId="278"/>
        </pc:sldMkLst>
      </pc:sldChg>
      <pc:sldChg chg="add del">
        <pc:chgData name="Jeff Thies" userId="8cc19ffd055d15a7" providerId="LiveId" clId="{6D8D3159-287F-464A-BAD6-DBA1DA7953BB}" dt="2023-10-27T11:06:20.068" v="13" actId="47"/>
        <pc:sldMkLst>
          <pc:docMk/>
          <pc:sldMk cId="2137770342" sldId="279"/>
        </pc:sldMkLst>
      </pc:sldChg>
      <pc:sldChg chg="add del">
        <pc:chgData name="Jeff Thies" userId="8cc19ffd055d15a7" providerId="LiveId" clId="{6D8D3159-287F-464A-BAD6-DBA1DA7953BB}" dt="2023-10-27T11:06:20.669" v="14" actId="47"/>
        <pc:sldMkLst>
          <pc:docMk/>
          <pc:sldMk cId="1408970983" sldId="280"/>
        </pc:sldMkLst>
      </pc:sldChg>
      <pc:sldChg chg="add del">
        <pc:chgData name="Jeff Thies" userId="8cc19ffd055d15a7" providerId="LiveId" clId="{6D8D3159-287F-464A-BAD6-DBA1DA7953BB}" dt="2023-10-27T11:06:21.265" v="15" actId="47"/>
        <pc:sldMkLst>
          <pc:docMk/>
          <pc:sldMk cId="2007787204" sldId="281"/>
        </pc:sldMkLst>
      </pc:sldChg>
      <pc:sldChg chg="add del">
        <pc:chgData name="Jeff Thies" userId="8cc19ffd055d15a7" providerId="LiveId" clId="{6D8D3159-287F-464A-BAD6-DBA1DA7953BB}" dt="2023-10-27T11:06:21.897" v="16" actId="47"/>
        <pc:sldMkLst>
          <pc:docMk/>
          <pc:sldMk cId="3688756508" sldId="282"/>
        </pc:sldMkLst>
      </pc:sldChg>
      <pc:sldChg chg="add del">
        <pc:chgData name="Jeff Thies" userId="8cc19ffd055d15a7" providerId="LiveId" clId="{6D8D3159-287F-464A-BAD6-DBA1DA7953BB}" dt="2023-10-27T11:06:15.846" v="11" actId="47"/>
        <pc:sldMkLst>
          <pc:docMk/>
          <pc:sldMk cId="1114629186" sldId="283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3355863044" sldId="286"/>
        </pc:sldMkLst>
      </pc:sldChg>
      <pc:sldChg chg="add del modNotesTx">
        <pc:chgData name="Jeff Thies" userId="8cc19ffd055d15a7" providerId="LiveId" clId="{6D8D3159-287F-464A-BAD6-DBA1DA7953BB}" dt="2023-10-27T11:04:56.239" v="8" actId="6549"/>
        <pc:sldMkLst>
          <pc:docMk/>
          <pc:sldMk cId="2324481372" sldId="297"/>
        </pc:sldMkLst>
      </pc:sldChg>
      <pc:sldChg chg="add del modNotesTx">
        <pc:chgData name="Jeff Thies" userId="8cc19ffd055d15a7" providerId="LiveId" clId="{6D8D3159-287F-464A-BAD6-DBA1DA7953BB}" dt="2023-10-27T11:05:06.693" v="10" actId="6549"/>
        <pc:sldMkLst>
          <pc:docMk/>
          <pc:sldMk cId="168559436" sldId="299"/>
        </pc:sldMkLst>
      </pc:sldChg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1150377847" sldId="301"/>
        </pc:sldMkLst>
      </pc:sldChg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2334207788" sldId="303"/>
        </pc:sldMkLst>
      </pc:sldChg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3001480325" sldId="304"/>
        </pc:sldMkLst>
      </pc:sldChg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487481014" sldId="305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3726815176" sldId="306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2183999691" sldId="307"/>
        </pc:sldMkLst>
      </pc:sldChg>
      <pc:sldChg chg="add del modNotesTx">
        <pc:chgData name="Jeff Thies" userId="8cc19ffd055d15a7" providerId="LiveId" clId="{6D8D3159-287F-464A-BAD6-DBA1DA7953BB}" dt="2023-10-27T11:04:39.484" v="7" actId="47"/>
        <pc:sldMkLst>
          <pc:docMk/>
          <pc:sldMk cId="1089407276" sldId="308"/>
        </pc:sldMkLst>
      </pc:sldChg>
      <pc:sldChg chg="add del modNotesTx">
        <pc:chgData name="Jeff Thies" userId="8cc19ffd055d15a7" providerId="LiveId" clId="{6D8D3159-287F-464A-BAD6-DBA1DA7953BB}" dt="2023-10-27T11:04:59.861" v="9" actId="6549"/>
        <pc:sldMkLst>
          <pc:docMk/>
          <pc:sldMk cId="381822954" sldId="310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2299159519" sldId="311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2462051125" sldId="312"/>
        </pc:sldMkLst>
      </pc:sldChg>
      <pc:sldChg chg="add del">
        <pc:chgData name="Jeff Thies" userId="8cc19ffd055d15a7" providerId="LiveId" clId="{6D8D3159-287F-464A-BAD6-DBA1DA7953BB}" dt="2023-10-27T11:04:39.484" v="7" actId="47"/>
        <pc:sldMkLst>
          <pc:docMk/>
          <pc:sldMk cId="2610357849" sldId="313"/>
        </pc:sldMkLst>
      </pc:sldChg>
      <pc:sldMasterChg chg="addSldLayout delSldLayout">
        <pc:chgData name="Jeff Thies" userId="8cc19ffd055d15a7" providerId="LiveId" clId="{6D8D3159-287F-464A-BAD6-DBA1DA7953BB}" dt="2023-10-27T11:04:39.484" v="7" actId="47"/>
        <pc:sldMasterMkLst>
          <pc:docMk/>
          <pc:sldMasterMk cId="946754946" sldId="2147483660"/>
        </pc:sldMasterMkLst>
        <pc:sldLayoutChg chg="add del">
          <pc:chgData name="Jeff Thies" userId="8cc19ffd055d15a7" providerId="LiveId" clId="{6D8D3159-287F-464A-BAD6-DBA1DA7953BB}" dt="2023-10-27T11:04:39.484" v="7" actId="47"/>
          <pc:sldLayoutMkLst>
            <pc:docMk/>
            <pc:sldMasterMk cId="946754946" sldId="2147483660"/>
            <pc:sldLayoutMk cId="2482807357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6738" y="1143000"/>
            <a:ext cx="3184525" cy="179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2300" y="3065462"/>
            <a:ext cx="5486400" cy="5081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5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0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3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38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3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36738" y="1143000"/>
            <a:ext cx="3184525" cy="1790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2300" y="3065462"/>
            <a:ext cx="5486400" cy="5081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5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5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9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95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950" y="262784"/>
            <a:ext cx="11682101" cy="6332433"/>
          </a:xfrm>
          <a:prstGeom prst="rect">
            <a:avLst/>
          </a:prstGeom>
          <a:solidFill>
            <a:srgbClr val="032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032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1600" baseline="0">
                <a:solidFill>
                  <a:srgbClr val="032D43"/>
                </a:solidFill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400" baseline="0">
                <a:solidFill>
                  <a:srgbClr val="032D43"/>
                </a:solidFill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032D43"/>
                </a:solidFill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rgbClr val="032D43"/>
                </a:solidFill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100" baseline="0">
                <a:solidFill>
                  <a:srgbClr val="032D4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32D4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rgbClr val="032D4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rgbClr val="032D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rgbClr val="032D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rgbClr val="032D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rgbClr val="032D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04632" y="3047921"/>
            <a:ext cx="9582736" cy="762158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ITSM, ITIL, ServiceNow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47D83-5DED-A14E-87F1-C13FF2E5816A}"/>
              </a:ext>
            </a:extLst>
          </p:cNvPr>
          <p:cNvSpPr txBox="1"/>
          <p:nvPr/>
        </p:nvSpPr>
        <p:spPr>
          <a:xfrm>
            <a:off x="828726" y="522340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2D84E"/>
                </a:solidFill>
              </a:rPr>
              <a:t>ServiceNowSimple</a:t>
            </a:r>
          </a:p>
        </p:txBody>
      </p:sp>
    </p:spTree>
    <p:extLst>
      <p:ext uri="{BB962C8B-B14F-4D97-AF65-F5344CB8AC3E}">
        <p14:creationId xmlns:p14="http://schemas.microsoft.com/office/powerpoint/2010/main" val="16153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E407-474E-F540-BB61-D325EB6F4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 People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C5B5-ABAC-BE43-AD8A-FF792451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Organization</a:t>
            </a:r>
          </a:p>
          <a:p>
            <a:pPr marL="971550" lvl="1" indent="-285750"/>
            <a:r>
              <a:rPr lang="en-US" sz="2000" dirty="0"/>
              <a:t>A person or group of people that has its own functions with responsibilities, authorities, and relationships to achieve its objectives;</a:t>
            </a:r>
          </a:p>
          <a:p>
            <a:pPr marL="971550" lvl="1" indent="-285750"/>
            <a:r>
              <a:rPr lang="en-US" sz="2000" dirty="0"/>
              <a:t>Organizations will be both service providers and service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Service Consumer Roles</a:t>
            </a:r>
          </a:p>
          <a:p>
            <a:pPr marL="971550" lvl="1" indent="-285750"/>
            <a:r>
              <a:rPr lang="en-US" sz="2000" b="1" dirty="0"/>
              <a:t>Customer</a:t>
            </a:r>
            <a:r>
              <a:rPr lang="en-US" sz="2000" dirty="0"/>
              <a:t>:  Defines the service requirements and understands the big picture</a:t>
            </a:r>
          </a:p>
          <a:p>
            <a:pPr marL="971550" lvl="1" indent="-285750"/>
            <a:r>
              <a:rPr lang="en-US" sz="2000" b="1" dirty="0"/>
              <a:t>User</a:t>
            </a:r>
            <a:r>
              <a:rPr lang="en-US" sz="2000" dirty="0"/>
              <a:t>:  The one using the service</a:t>
            </a:r>
          </a:p>
          <a:p>
            <a:pPr marL="971550" lvl="1" indent="-285750"/>
            <a:r>
              <a:rPr lang="en-US" sz="2000" b="1" dirty="0"/>
              <a:t>Sponsor</a:t>
            </a:r>
            <a:r>
              <a:rPr lang="en-US" sz="2000" dirty="0"/>
              <a:t>:  The one approving the purchase or service relationship</a:t>
            </a:r>
          </a:p>
        </p:txBody>
      </p:sp>
    </p:spTree>
    <p:extLst>
      <p:ext uri="{BB962C8B-B14F-4D97-AF65-F5344CB8AC3E}">
        <p14:creationId xmlns:p14="http://schemas.microsoft.com/office/powerpoint/2010/main" val="335586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D1707-30AF-6443-8B49-844A1772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ITIL’s Service Value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9EBB8-F5EA-424B-A587-76D784568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83" y="2310753"/>
            <a:ext cx="6837433" cy="39181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764679-BB85-4C4B-97CD-BC35A851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666" y="5355590"/>
            <a:ext cx="2797135" cy="873352"/>
          </a:xfrm>
        </p:spPr>
        <p:txBody>
          <a:bodyPr>
            <a:noAutofit/>
          </a:bodyPr>
          <a:lstStyle/>
          <a:p>
            <a:r>
              <a:rPr lang="en-US" sz="1800" b="1" dirty="0"/>
              <a:t>Continual Improvement</a:t>
            </a:r>
            <a:r>
              <a:rPr lang="en-US" sz="1800" dirty="0"/>
              <a:t>:  Getting better all the time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7B7BE0-51EF-204B-A56C-14B16BCE26C3}"/>
              </a:ext>
            </a:extLst>
          </p:cNvPr>
          <p:cNvSpPr txBox="1">
            <a:spLocks/>
          </p:cNvSpPr>
          <p:nvPr/>
        </p:nvSpPr>
        <p:spPr>
          <a:xfrm>
            <a:off x="604434" y="5355590"/>
            <a:ext cx="2980410" cy="873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Practices</a:t>
            </a:r>
            <a:r>
              <a:rPr lang="en-US" sz="1800" dirty="0"/>
              <a:t>:  Things we do to produce useful work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E153A9-1BC5-6A49-9C18-071D354A12CF}"/>
              </a:ext>
            </a:extLst>
          </p:cNvPr>
          <p:cNvSpPr txBox="1">
            <a:spLocks/>
          </p:cNvSpPr>
          <p:nvPr/>
        </p:nvSpPr>
        <p:spPr>
          <a:xfrm>
            <a:off x="8439111" y="2220131"/>
            <a:ext cx="2914690" cy="1195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Service Value Chain</a:t>
            </a:r>
            <a:r>
              <a:rPr lang="en-US" sz="1800" dirty="0"/>
              <a:t>:  A set of activities that we perform to deliver something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C5A4B2-8A08-DF47-BD51-A813BFED1A33}"/>
              </a:ext>
            </a:extLst>
          </p:cNvPr>
          <p:cNvSpPr txBox="1">
            <a:spLocks/>
          </p:cNvSpPr>
          <p:nvPr/>
        </p:nvSpPr>
        <p:spPr>
          <a:xfrm>
            <a:off x="5089141" y="1527942"/>
            <a:ext cx="2694524" cy="829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Governance</a:t>
            </a:r>
            <a:r>
              <a:rPr lang="en-US" sz="1800" dirty="0"/>
              <a:t>:  Setting and enforcing rules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27B129-E719-034C-B896-21016CBC80BC}"/>
              </a:ext>
            </a:extLst>
          </p:cNvPr>
          <p:cNvSpPr txBox="1">
            <a:spLocks/>
          </p:cNvSpPr>
          <p:nvPr/>
        </p:nvSpPr>
        <p:spPr>
          <a:xfrm>
            <a:off x="604434" y="2220131"/>
            <a:ext cx="3803903" cy="1208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Guiding Principals</a:t>
            </a:r>
            <a:r>
              <a:rPr lang="en-US" sz="1800" dirty="0"/>
              <a:t>:  Recommendations of approaches that help us get things right</a:t>
            </a:r>
          </a:p>
        </p:txBody>
      </p:sp>
    </p:spTree>
    <p:extLst>
      <p:ext uri="{BB962C8B-B14F-4D97-AF65-F5344CB8AC3E}">
        <p14:creationId xmlns:p14="http://schemas.microsoft.com/office/powerpoint/2010/main" val="108940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BE496E2-F4A0-D544-993A-5720C84B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04" y="2377440"/>
            <a:ext cx="5970888" cy="3812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67C6E-3638-7C4B-B948-68FBDB60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Value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60381-0A00-7647-B179-646B676B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07" y="3737767"/>
            <a:ext cx="4363739" cy="1168572"/>
          </a:xfrm>
        </p:spPr>
        <p:txBody>
          <a:bodyPr>
            <a:noAutofit/>
          </a:bodyPr>
          <a:lstStyle/>
          <a:p>
            <a:r>
              <a:rPr lang="en-US" sz="1800" b="1" dirty="0"/>
              <a:t>Design &amp; Transition</a:t>
            </a:r>
            <a:r>
              <a:rPr lang="en-US" sz="1800" dirty="0"/>
              <a:t>:  Ensure expectations are met (quality, costs, time to market, etc.)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7E6820-9994-9E42-8167-99A1F7AA6B06}"/>
              </a:ext>
            </a:extLst>
          </p:cNvPr>
          <p:cNvSpPr txBox="1">
            <a:spLocks/>
          </p:cNvSpPr>
          <p:nvPr/>
        </p:nvSpPr>
        <p:spPr>
          <a:xfrm>
            <a:off x="1056106" y="5219311"/>
            <a:ext cx="4229126" cy="734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Engage</a:t>
            </a:r>
            <a:r>
              <a:rPr lang="en-US" sz="1800" dirty="0"/>
              <a:t>:  Build a maintain a good relationship with all stakeholders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234995-1843-D74D-911C-1813B995C376}"/>
              </a:ext>
            </a:extLst>
          </p:cNvPr>
          <p:cNvSpPr txBox="1">
            <a:spLocks/>
          </p:cNvSpPr>
          <p:nvPr/>
        </p:nvSpPr>
        <p:spPr>
          <a:xfrm>
            <a:off x="1056107" y="1654718"/>
            <a:ext cx="4363739" cy="7227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Plan</a:t>
            </a:r>
            <a:r>
              <a:rPr lang="en-US" sz="1800" dirty="0"/>
              <a:t>:  Ensure a shared understanding of the demand/opportunity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97104A-2FEC-A34E-BC94-6D1D48921B99}"/>
              </a:ext>
            </a:extLst>
          </p:cNvPr>
          <p:cNvSpPr txBox="1">
            <a:spLocks/>
          </p:cNvSpPr>
          <p:nvPr/>
        </p:nvSpPr>
        <p:spPr>
          <a:xfrm>
            <a:off x="1056106" y="2690413"/>
            <a:ext cx="3863366" cy="734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Improve</a:t>
            </a:r>
            <a:r>
              <a:rPr lang="en-US" sz="1800" dirty="0"/>
              <a:t>:  The plan should identify the improvement/benefit</a:t>
            </a:r>
          </a:p>
        </p:txBody>
      </p:sp>
    </p:spTree>
    <p:extLst>
      <p:ext uri="{BB962C8B-B14F-4D97-AF65-F5344CB8AC3E}">
        <p14:creationId xmlns:p14="http://schemas.microsoft.com/office/powerpoint/2010/main" val="232448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BE496E2-F4A0-D544-993A-5720C84B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04" y="2377440"/>
            <a:ext cx="5970888" cy="3812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67C6E-3638-7C4B-B948-68FBDB60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Value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60381-0A00-7647-B179-646B676B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06" y="1871710"/>
            <a:ext cx="4631462" cy="734381"/>
          </a:xfrm>
        </p:spPr>
        <p:txBody>
          <a:bodyPr>
            <a:noAutofit/>
          </a:bodyPr>
          <a:lstStyle/>
          <a:p>
            <a:r>
              <a:rPr lang="en-US" sz="1800" b="1" dirty="0"/>
              <a:t>Obtain/Build</a:t>
            </a:r>
            <a:r>
              <a:rPr lang="en-US" sz="1800" dirty="0"/>
              <a:t>:  Obtain/build the components of the service;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7E6820-9994-9E42-8167-99A1F7AA6B06}"/>
              </a:ext>
            </a:extLst>
          </p:cNvPr>
          <p:cNvSpPr txBox="1">
            <a:spLocks/>
          </p:cNvSpPr>
          <p:nvPr/>
        </p:nvSpPr>
        <p:spPr>
          <a:xfrm>
            <a:off x="1056106" y="5189596"/>
            <a:ext cx="4229126" cy="7343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</a:t>
            </a:r>
            <a:r>
              <a:rPr lang="en-US" sz="1800" b="1" dirty="0"/>
              <a:t>Products and Services </a:t>
            </a:r>
            <a:r>
              <a:rPr lang="en-US" sz="1800" dirty="0"/>
              <a:t>are the end results that deliver the value</a:t>
            </a:r>
            <a:endParaRPr lang="en-US" sz="18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234995-1843-D74D-911C-1813B995C376}"/>
              </a:ext>
            </a:extLst>
          </p:cNvPr>
          <p:cNvSpPr txBox="1">
            <a:spLocks/>
          </p:cNvSpPr>
          <p:nvPr/>
        </p:nvSpPr>
        <p:spPr>
          <a:xfrm>
            <a:off x="1056106" y="3313557"/>
            <a:ext cx="5039893" cy="11685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Deliver &amp; Support</a:t>
            </a:r>
            <a:r>
              <a:rPr lang="en-US" sz="1800" dirty="0"/>
              <a:t>:  Ensure the services are delivered and supported according to expectations</a:t>
            </a:r>
          </a:p>
        </p:txBody>
      </p:sp>
    </p:spTree>
    <p:extLst>
      <p:ext uri="{BB962C8B-B14F-4D97-AF65-F5344CB8AC3E}">
        <p14:creationId xmlns:p14="http://schemas.microsoft.com/office/powerpoint/2010/main" val="38182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248A-4D13-B04E-92EC-99DB3692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7 ITIL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12C5C-1704-EC43-84F0-4489A80C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825625"/>
            <a:ext cx="4900253" cy="43513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Focus on Value</a:t>
            </a:r>
            <a:r>
              <a:rPr lang="en-US" dirty="0"/>
              <a:t>:  Everything you do should link back to value,  otherwise, don’t do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Start Where You Are</a:t>
            </a:r>
            <a:r>
              <a:rPr lang="en-US" dirty="0"/>
              <a:t>:  Don’t stop doing what you're doing well; build from where you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Progress Iteratively With Feedback</a:t>
            </a:r>
            <a:r>
              <a:rPr lang="en-US" dirty="0"/>
              <a:t>:  Break improvements down to small things that provide value; try things out, see if they are better, incorporate, and adjust accordingly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Collaborate and Promote Visibility</a:t>
            </a:r>
            <a:r>
              <a:rPr lang="en-US" dirty="0"/>
              <a:t>:  We work together; involve the right people; keep everyone in the loop; share knowledge and skills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7714FA-E467-7E48-81A4-403BEEC85358}"/>
              </a:ext>
            </a:extLst>
          </p:cNvPr>
          <p:cNvSpPr txBox="1">
            <a:spLocks/>
          </p:cNvSpPr>
          <p:nvPr/>
        </p:nvSpPr>
        <p:spPr>
          <a:xfrm>
            <a:off x="6303265" y="1825625"/>
            <a:ext cx="510142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Think and Work Holistically</a:t>
            </a:r>
            <a:r>
              <a:rPr lang="en-US" dirty="0"/>
              <a:t>:  Specialization is ok, but make sure everyone knows the big picture; be willing to take on other roles;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Keep it Simple and Practical</a:t>
            </a:r>
            <a:r>
              <a:rPr lang="en-US" dirty="0"/>
              <a:t>:  Be as efficient as possible; the best way is the easiest way, all other things being equal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Optimize and Automate</a:t>
            </a:r>
            <a:r>
              <a:rPr lang="en-US" dirty="0"/>
              <a:t>:  Make things as effective and useful </a:t>
            </a:r>
            <a:r>
              <a:rPr lang="en-US" b="1" dirty="0"/>
              <a:t>as needed</a:t>
            </a:r>
            <a:r>
              <a:rPr lang="en-US" dirty="0"/>
              <a:t>; good enough is good enough; use technology without human intervention whenever possible; machines are better than people in some situations</a:t>
            </a:r>
          </a:p>
        </p:txBody>
      </p:sp>
    </p:spTree>
    <p:extLst>
      <p:ext uri="{BB962C8B-B14F-4D97-AF65-F5344CB8AC3E}">
        <p14:creationId xmlns:p14="http://schemas.microsoft.com/office/powerpoint/2010/main" val="16855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04632" y="3077168"/>
            <a:ext cx="9582736" cy="703663"/>
          </a:xfrm>
        </p:spPr>
        <p:txBody>
          <a:bodyPr anchor="t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47D83-5DED-A14E-87F1-C13FF2E5816A}"/>
              </a:ext>
            </a:extLst>
          </p:cNvPr>
          <p:cNvSpPr txBox="1"/>
          <p:nvPr/>
        </p:nvSpPr>
        <p:spPr>
          <a:xfrm>
            <a:off x="828726" y="522340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2D84E"/>
                </a:solidFill>
              </a:rPr>
              <a:t>ServiceNowSimple</a:t>
            </a:r>
          </a:p>
        </p:txBody>
      </p:sp>
    </p:spTree>
    <p:extLst>
      <p:ext uri="{BB962C8B-B14F-4D97-AF65-F5344CB8AC3E}">
        <p14:creationId xmlns:p14="http://schemas.microsoft.com/office/powerpoint/2010/main" val="229915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67BB-602E-5C4D-BF30-56A02FF4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&amp; Hook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781F-B38A-6C4D-B437-BB6699472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825625"/>
            <a:ext cx="1104422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When I started working with ServiceNow, I began to read and hear a lot about the importance of ITSM and ITIL.  </a:t>
            </a:r>
          </a:p>
          <a:p>
            <a:r>
              <a:rPr lang="en-US" sz="2400" dirty="0"/>
              <a:t>And, like any good IT professional, I confidently smiled, and nodded my head, as if I knew exactly what those things were.  I had no idea.</a:t>
            </a:r>
          </a:p>
          <a:p>
            <a:r>
              <a:rPr lang="en-US" sz="2400" dirty="0"/>
              <a:t>But, I’ve learned, and it’s really not that difficult.  </a:t>
            </a:r>
          </a:p>
          <a:p>
            <a:r>
              <a:rPr lang="en-US" sz="2400" dirty="0"/>
              <a:t>In this video I’m going to tell you just enough to be dangerous about ITIL, ITSM, and how they relate to ServiceNow.</a:t>
            </a:r>
          </a:p>
        </p:txBody>
      </p:sp>
    </p:spTree>
    <p:extLst>
      <p:ext uri="{BB962C8B-B14F-4D97-AF65-F5344CB8AC3E}">
        <p14:creationId xmlns:p14="http://schemas.microsoft.com/office/powerpoint/2010/main" val="246205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BDD7-DA56-CA48-A528-CF336F80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66C03-FC23-DA41-98EF-A63821B7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Hey, it’s Jeff Thies from ServiceNowSimple where we help you understand the ins-and-outs of ServiceNow, keeping it simple all the way.</a:t>
            </a:r>
          </a:p>
          <a:p>
            <a:r>
              <a:rPr lang="en-US" sz="2400" dirty="0"/>
              <a:t>We’re glad you’re here and hope you will consider joining the channel so you can get notified as we add new content.</a:t>
            </a:r>
          </a:p>
          <a:p>
            <a:r>
              <a:rPr lang="en-US" sz="2400" dirty="0"/>
              <a:t>As always, I’ll include links in the description box below to any of the resources I mention in this video.</a:t>
            </a:r>
          </a:p>
          <a:p>
            <a:r>
              <a:rPr lang="en-US" sz="2400" dirty="0"/>
              <a:t>Now, let’s get SIMPLE with ITIL, ITSM, and ServiceNow.</a:t>
            </a:r>
          </a:p>
        </p:txBody>
      </p:sp>
    </p:spTree>
    <p:extLst>
      <p:ext uri="{BB962C8B-B14F-4D97-AF65-F5344CB8AC3E}">
        <p14:creationId xmlns:p14="http://schemas.microsoft.com/office/powerpoint/2010/main" val="261035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67E9-148E-7E46-9CD0-129997B0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Information Technology Service Management (ITSM)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C98E0-3B8D-EE40-ADD2-28176DCAC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3459607"/>
          </a:xfrm>
        </p:spPr>
        <p:txBody>
          <a:bodyPr>
            <a:normAutofit/>
          </a:bodyPr>
          <a:lstStyle/>
          <a:p>
            <a:r>
              <a:rPr lang="en-US" sz="2000" b="1" dirty="0"/>
              <a:t>Information Technology:  </a:t>
            </a:r>
            <a:r>
              <a:rPr lang="en-US" sz="2000" dirty="0"/>
              <a:t>Hardware</a:t>
            </a:r>
            <a:r>
              <a:rPr lang="en-US" sz="2000"/>
              <a:t>, Software</a:t>
            </a:r>
            <a:endParaRPr lang="en-US" sz="2000" dirty="0"/>
          </a:p>
          <a:p>
            <a:r>
              <a:rPr lang="en-US" sz="2000" b="1" dirty="0"/>
              <a:t>Service:</a:t>
            </a:r>
            <a:r>
              <a:rPr lang="en-US" sz="2000" dirty="0"/>
              <a:t>  The exchange of  a business problem/opportunity with an IT-based solution</a:t>
            </a:r>
          </a:p>
          <a:p>
            <a:r>
              <a:rPr lang="en-US" sz="2000" b="1" dirty="0"/>
              <a:t>Management:</a:t>
            </a:r>
            <a:r>
              <a:rPr lang="en-US" sz="2000" dirty="0"/>
              <a:t>  The activity of ensuring IT Services are creating maximum </a:t>
            </a:r>
            <a:r>
              <a:rPr lang="en-US" sz="2000" b="1" dirty="0">
                <a:solidFill>
                  <a:schemeClr val="tx1"/>
                </a:solidFill>
              </a:rPr>
              <a:t>VALUE</a:t>
            </a:r>
          </a:p>
          <a:p>
            <a:endParaRPr lang="en-US" dirty="0"/>
          </a:p>
          <a:p>
            <a:pPr algn="ctr"/>
            <a:r>
              <a:rPr lang="en-US" sz="2400" i="1" dirty="0"/>
              <a:t>ITSM is the activity of ensuring that an organization’s IT deliver solutions (services) that produce maximum value.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8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0E74-E7AE-F647-BDF3-493B7CC1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Infrastructure Library (ITIL)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95AAB-7E3D-DF4D-BBDD-9BFC32ED5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32755"/>
            <a:ext cx="6906767" cy="445374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ITIL is a published set of best practices on how to get better at ITSM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Initially published by Great Britain’s Central Computing and Telecommunications Agency (CCTA) in 1989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Owned by Axelos since 2014 (https://</a:t>
            </a:r>
            <a:r>
              <a:rPr lang="en-US" sz="2000" dirty="0" err="1"/>
              <a:t>www.axelos.com</a:t>
            </a:r>
            <a:r>
              <a:rPr lang="en-US" sz="2000" dirty="0"/>
              <a:t>/certifications/</a:t>
            </a:r>
            <a:r>
              <a:rPr lang="en-US" sz="2000" dirty="0" err="1"/>
              <a:t>itil</a:t>
            </a:r>
            <a:r>
              <a:rPr lang="en-US" sz="2000" dirty="0"/>
              <a:t>-service-management/what-is-</a:t>
            </a:r>
            <a:r>
              <a:rPr lang="en-US" sz="2000" dirty="0" err="1"/>
              <a:t>itil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 current version is ITIL Version 4, published in 2019</a:t>
            </a:r>
          </a:p>
          <a:p>
            <a:endParaRPr lang="en-US" sz="2800" dirty="0"/>
          </a:p>
        </p:txBody>
      </p:sp>
      <p:pic>
        <p:nvPicPr>
          <p:cNvPr id="16" name="Picture 15" descr="A stack of books&#10;&#10;Description automatically generated">
            <a:extLst>
              <a:ext uri="{FF2B5EF4-FFF2-40B4-BE49-F238E27FC236}">
                <a16:creationId xmlns:a16="http://schemas.microsoft.com/office/drawing/2014/main" id="{A19E7560-57A0-8048-A683-8479E654F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11" y="1753127"/>
            <a:ext cx="3196590" cy="4700868"/>
          </a:xfrm>
          <a:prstGeom prst="rect">
            <a:avLst/>
          </a:prstGeom>
          <a:effectLst>
            <a:softEdge rad="72221"/>
          </a:effectLst>
        </p:spPr>
      </p:pic>
    </p:spTree>
    <p:extLst>
      <p:ext uri="{BB962C8B-B14F-4D97-AF65-F5344CB8AC3E}">
        <p14:creationId xmlns:p14="http://schemas.microsoft.com/office/powerpoint/2010/main" val="233420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BF9E-F746-F241-B503-6E0AA86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 Value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1DCA-41D5-9B47-8264-829CAD38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Value is co-created</a:t>
            </a:r>
          </a:p>
          <a:p>
            <a:pPr marL="971550" lvl="1" indent="-285750"/>
            <a:r>
              <a:rPr lang="en-US" sz="2000" dirty="0"/>
              <a:t>An </a:t>
            </a:r>
            <a:r>
              <a:rPr lang="en-US" sz="2000" b="1" dirty="0"/>
              <a:t>exchange</a:t>
            </a:r>
            <a:r>
              <a:rPr lang="en-US" sz="2000" dirty="0"/>
              <a:t> where all involved benefit</a:t>
            </a:r>
          </a:p>
          <a:p>
            <a:pPr marL="971550" lvl="1" indent="-285750"/>
            <a:r>
              <a:rPr lang="en-US" sz="2000" dirty="0"/>
              <a:t>One-way value is rarely a good thing (Ex. slavery, selfishness)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Output vs Outcome</a:t>
            </a:r>
          </a:p>
          <a:p>
            <a:pPr marL="971550" lvl="1" indent="-285750"/>
            <a:r>
              <a:rPr lang="en-US" sz="2000" dirty="0"/>
              <a:t>Output is a deliverable from some activity</a:t>
            </a:r>
          </a:p>
          <a:p>
            <a:pPr marL="971550" lvl="1" indent="-285750"/>
            <a:r>
              <a:rPr lang="en-US" sz="2000" dirty="0"/>
              <a:t>Outcome measures the usefulness of an output; is it what was needed?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0377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BF9E-F746-F241-B503-6E0AA86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 Value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1DCA-41D5-9B47-8264-829CAD38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Utility &amp; Warranty</a:t>
            </a:r>
          </a:p>
          <a:p>
            <a:pPr marL="971550" lvl="1" indent="-285750"/>
            <a:r>
              <a:rPr lang="en-US" sz="2000" dirty="0"/>
              <a:t>Utility is </a:t>
            </a:r>
            <a:r>
              <a:rPr lang="en-US" sz="2000" b="1" dirty="0"/>
              <a:t>what</a:t>
            </a:r>
            <a:r>
              <a:rPr lang="en-US" sz="2000" dirty="0"/>
              <a:t> something does; how it is utilized; it’s intended purpose</a:t>
            </a:r>
          </a:p>
          <a:p>
            <a:pPr marL="971550" lvl="1" indent="-285750"/>
            <a:r>
              <a:rPr lang="en-US" sz="2000" dirty="0"/>
              <a:t>Warranty is </a:t>
            </a:r>
            <a:r>
              <a:rPr lang="en-US" sz="2000" b="1" dirty="0"/>
              <a:t>how</a:t>
            </a:r>
            <a:r>
              <a:rPr lang="en-US" sz="2000" dirty="0"/>
              <a:t> it does it; is it quality, secure, dependable, available, safe?</a:t>
            </a:r>
          </a:p>
          <a:p>
            <a:pPr marL="971550" lvl="1" indent="-285750"/>
            <a:endParaRPr lang="en-US" sz="2400" dirty="0"/>
          </a:p>
          <a:p>
            <a:r>
              <a:rPr lang="en-US" sz="2400" dirty="0"/>
              <a:t>To be valuable, a service must have both Utility and Warranty</a:t>
            </a:r>
          </a:p>
        </p:txBody>
      </p:sp>
    </p:spTree>
    <p:extLst>
      <p:ext uri="{BB962C8B-B14F-4D97-AF65-F5344CB8AC3E}">
        <p14:creationId xmlns:p14="http://schemas.microsoft.com/office/powerpoint/2010/main" val="48748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2E22-37DA-9F4A-BD84-87F2FD69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 Service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A6D2-DC49-2E42-A886-54C99034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74663" cy="25634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Service</a:t>
            </a:r>
          </a:p>
          <a:p>
            <a:pPr marL="971550" lvl="1" indent="-285750"/>
            <a:r>
              <a:rPr lang="en-US" sz="2000" dirty="0"/>
              <a:t>Co-creation of value by facilitating outcomes customers want to achieve, without them having to manage specific costs and risks</a:t>
            </a:r>
          </a:p>
        </p:txBody>
      </p:sp>
      <p:pic>
        <p:nvPicPr>
          <p:cNvPr id="5" name="Picture 4" descr="Yellow cabs lined up on the road">
            <a:extLst>
              <a:ext uri="{FF2B5EF4-FFF2-40B4-BE49-F238E27FC236}">
                <a16:creationId xmlns:a16="http://schemas.microsoft.com/office/drawing/2014/main" id="{37AC6DC0-E3E7-6A4B-837B-0F0953C2A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60" y="1841010"/>
            <a:ext cx="3965174" cy="2650659"/>
          </a:xfrm>
          <a:prstGeom prst="rect">
            <a:avLst/>
          </a:prstGeom>
          <a:effectLst>
            <a:softEdge rad="204107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85D6F3-0D82-2E4B-844B-AA51FA09B298}"/>
              </a:ext>
            </a:extLst>
          </p:cNvPr>
          <p:cNvSpPr txBox="1">
            <a:spLocks/>
          </p:cNvSpPr>
          <p:nvPr/>
        </p:nvSpPr>
        <p:spPr>
          <a:xfrm>
            <a:off x="604434" y="4389120"/>
            <a:ext cx="10515600" cy="21367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Service Offering</a:t>
            </a:r>
          </a:p>
          <a:p>
            <a:pPr marL="971550" lvl="1" indent="-285750"/>
            <a:r>
              <a:rPr lang="en-US" sz="2000" dirty="0"/>
              <a:t>A formal description of 1 or more services, designed to address the needs of a particular group of people usually involving an exchange of goods, access to resources, or service actions</a:t>
            </a:r>
          </a:p>
        </p:txBody>
      </p:sp>
    </p:spTree>
    <p:extLst>
      <p:ext uri="{BB962C8B-B14F-4D97-AF65-F5344CB8AC3E}">
        <p14:creationId xmlns:p14="http://schemas.microsoft.com/office/powerpoint/2010/main" val="372681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2E22-37DA-9F4A-BD84-87F2FD69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ITIL Service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A6D2-DC49-2E42-A886-54C99034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00" y="1633601"/>
            <a:ext cx="6931888" cy="17953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Service Management</a:t>
            </a:r>
          </a:p>
          <a:p>
            <a:pPr marL="1028700" lvl="1" indent="-342900"/>
            <a:r>
              <a:rPr lang="en-US" sz="2000" dirty="0"/>
              <a:t>A set of specialized organizational capabilities for enabling value for customers in the form of services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E36302-0115-A844-B85D-B8CE06FA5C6C}"/>
              </a:ext>
            </a:extLst>
          </p:cNvPr>
          <p:cNvSpPr txBox="1">
            <a:spLocks/>
          </p:cNvSpPr>
          <p:nvPr/>
        </p:nvSpPr>
        <p:spPr>
          <a:xfrm>
            <a:off x="5595069" y="3853733"/>
            <a:ext cx="5758732" cy="260510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rgbClr val="032D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Service Relationship</a:t>
            </a:r>
          </a:p>
          <a:p>
            <a:pPr marL="1028700" lvl="1" indent="-342900"/>
            <a:r>
              <a:rPr lang="en-US" sz="2000" dirty="0"/>
              <a:t>A cooperation between a service provider and a service customer;  they include the provision of the service, consumption of the service, and service relationship management;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 descr="Woman in a cafe">
            <a:extLst>
              <a:ext uri="{FF2B5EF4-FFF2-40B4-BE49-F238E27FC236}">
                <a16:creationId xmlns:a16="http://schemas.microsoft.com/office/drawing/2014/main" id="{C5D2D6F3-51F1-F54F-868D-92B2FAF71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0" y="3574415"/>
            <a:ext cx="4326636" cy="2884424"/>
          </a:xfrm>
          <a:prstGeom prst="rect">
            <a:avLst/>
          </a:prstGeom>
          <a:effectLst>
            <a:softEdge rad="243590"/>
          </a:effectLst>
        </p:spPr>
      </p:pic>
    </p:spTree>
    <p:extLst>
      <p:ext uri="{BB962C8B-B14F-4D97-AF65-F5344CB8AC3E}">
        <p14:creationId xmlns:p14="http://schemas.microsoft.com/office/powerpoint/2010/main" val="2183999691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DCB38D-89A7-4028-9490-C6CFD8B9ACEE}" vid="{AD1CAB8A-25D8-47C1-9714-E89BAB2EE4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WelcomeDoc</Template>
  <TotalTime>54620</TotalTime>
  <Words>938</Words>
  <Application>Microsoft Office PowerPoint</Application>
  <PresentationFormat>Widescreen</PresentationFormat>
  <Paragraphs>97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WelcomeDoc</vt:lpstr>
      <vt:lpstr>ITSM, ITIL, ServiceNow </vt:lpstr>
      <vt:lpstr>Introduction &amp; Hook</vt:lpstr>
      <vt:lpstr>Channel Introduction</vt:lpstr>
      <vt:lpstr>Information Technology Service Management (ITSM)</vt:lpstr>
      <vt:lpstr>IT Infrastructure Library (ITIL)</vt:lpstr>
      <vt:lpstr>ITIL Value Concepts</vt:lpstr>
      <vt:lpstr>ITIL Value Concepts</vt:lpstr>
      <vt:lpstr>ITIL Service Concepts</vt:lpstr>
      <vt:lpstr>ITIL Service Concepts</vt:lpstr>
      <vt:lpstr>ITIL People Concepts</vt:lpstr>
      <vt:lpstr>ITIL’s Service Value System</vt:lpstr>
      <vt:lpstr>Service Value Chains</vt:lpstr>
      <vt:lpstr>Service Value Chains</vt:lpstr>
      <vt:lpstr>The 7 ITIL Guiding Principles</vt:lpstr>
      <vt:lpstr>End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2:  ServiceNow Platform Overview</dc:title>
  <dc:subject/>
  <dc:creator>Jeffery Thies</dc:creator>
  <cp:keywords/>
  <dc:description/>
  <cp:lastModifiedBy>Jeff Thies</cp:lastModifiedBy>
  <cp:revision>362</cp:revision>
  <dcterms:created xsi:type="dcterms:W3CDTF">2021-11-19T01:05:28Z</dcterms:created>
  <dcterms:modified xsi:type="dcterms:W3CDTF">2023-10-27T11:06:33Z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rogh@microsoft.com</vt:lpwstr>
  </property>
  <property fmtid="{D5CDD505-2E9C-101B-9397-08002B2CF9AE}" pid="5" name="MSIP_Label_f42aa342-8706-4288-bd11-ebb85995028c_SetDate">
    <vt:lpwstr>2018-02-05T19:56:32.6740186Z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</Properties>
</file>