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3" r:id="rId2"/>
    <p:sldId id="270" r:id="rId3"/>
    <p:sldId id="274" r:id="rId4"/>
    <p:sldId id="275" r:id="rId5"/>
    <p:sldId id="276" r:id="rId6"/>
    <p:sldId id="277" r:id="rId7"/>
    <p:sldId id="278" r:id="rId8"/>
    <p:sldId id="279" r:id="rId9"/>
    <p:sldId id="280" r:id="rId10"/>
    <p:sldId id="281"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73"/>
            <p14:sldId id="270"/>
            <p14:sldId id="274"/>
            <p14:sldId id="275"/>
            <p14:sldId id="276"/>
            <p14:sldId id="277"/>
            <p14:sldId id="278"/>
            <p14:sldId id="279"/>
            <p14:sldId id="280"/>
            <p14:sldId id="281"/>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0E9"/>
    <a:srgbClr val="C1C8E4"/>
    <a:srgbClr val="8860D0"/>
    <a:srgbClr val="84CEEB"/>
    <a:srgbClr val="5AB9EA"/>
    <a:srgbClr val="EBEBEB"/>
    <a:srgbClr val="F8F8F8"/>
    <a:srgbClr val="D24726"/>
    <a:srgbClr val="D2B4A6"/>
    <a:srgbClr val="734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36" autoAdjust="0"/>
    <p:restoredTop sz="94274" autoAdjust="0"/>
  </p:normalViewPr>
  <p:slideViewPr>
    <p:cSldViewPr snapToGrid="0">
      <p:cViewPr varScale="1">
        <p:scale>
          <a:sx n="125" d="100"/>
          <a:sy n="125" d="100"/>
        </p:scale>
        <p:origin x="184"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11/29/21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237005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10</a:t>
            </a:fld>
            <a:endParaRPr lang="en-US"/>
          </a:p>
        </p:txBody>
      </p:sp>
    </p:spTree>
    <p:extLst>
      <p:ext uri="{BB962C8B-B14F-4D97-AF65-F5344CB8AC3E}">
        <p14:creationId xmlns:p14="http://schemas.microsoft.com/office/powerpoint/2010/main" val="293047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11</a:t>
            </a:fld>
            <a:endParaRPr lang="en-US"/>
          </a:p>
        </p:txBody>
      </p:sp>
    </p:spTree>
    <p:extLst>
      <p:ext uri="{BB962C8B-B14F-4D97-AF65-F5344CB8AC3E}">
        <p14:creationId xmlns:p14="http://schemas.microsoft.com/office/powerpoint/2010/main" val="153956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a:p>
        </p:txBody>
      </p:sp>
    </p:spTree>
    <p:extLst>
      <p:ext uri="{BB962C8B-B14F-4D97-AF65-F5344CB8AC3E}">
        <p14:creationId xmlns:p14="http://schemas.microsoft.com/office/powerpoint/2010/main" val="298564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a:p>
        </p:txBody>
      </p:sp>
    </p:spTree>
    <p:extLst>
      <p:ext uri="{BB962C8B-B14F-4D97-AF65-F5344CB8AC3E}">
        <p14:creationId xmlns:p14="http://schemas.microsoft.com/office/powerpoint/2010/main" val="462856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a:p>
        </p:txBody>
      </p:sp>
    </p:spTree>
    <p:extLst>
      <p:ext uri="{BB962C8B-B14F-4D97-AF65-F5344CB8AC3E}">
        <p14:creationId xmlns:p14="http://schemas.microsoft.com/office/powerpoint/2010/main" val="21308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a:t>
            </a:fld>
            <a:endParaRPr lang="en-US"/>
          </a:p>
        </p:txBody>
      </p:sp>
    </p:spTree>
    <p:extLst>
      <p:ext uri="{BB962C8B-B14F-4D97-AF65-F5344CB8AC3E}">
        <p14:creationId xmlns:p14="http://schemas.microsoft.com/office/powerpoint/2010/main" val="1345739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a:p>
        </p:txBody>
      </p:sp>
    </p:spTree>
    <p:extLst>
      <p:ext uri="{BB962C8B-B14F-4D97-AF65-F5344CB8AC3E}">
        <p14:creationId xmlns:p14="http://schemas.microsoft.com/office/powerpoint/2010/main" val="382363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18877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8</a:t>
            </a:fld>
            <a:endParaRPr lang="en-US"/>
          </a:p>
        </p:txBody>
      </p:sp>
    </p:spTree>
    <p:extLst>
      <p:ext uri="{BB962C8B-B14F-4D97-AF65-F5344CB8AC3E}">
        <p14:creationId xmlns:p14="http://schemas.microsoft.com/office/powerpoint/2010/main" val="275671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a:p>
        </p:txBody>
      </p:sp>
    </p:spTree>
    <p:extLst>
      <p:ext uri="{BB962C8B-B14F-4D97-AF65-F5344CB8AC3E}">
        <p14:creationId xmlns:p14="http://schemas.microsoft.com/office/powerpoint/2010/main" val="330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p:nvSpPr>
        <p:spPr>
          <a:xfrm>
            <a:off x="254950" y="262784"/>
            <a:ext cx="11682101" cy="6332433"/>
          </a:xfrm>
          <a:prstGeom prst="rect">
            <a:avLst/>
          </a:prstGeom>
          <a:solidFill>
            <a:srgbClr val="886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8280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886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lIns="0" tIns="0" rIns="0" bIns="0">
            <a:normAutofit/>
          </a:bodyPr>
          <a:lstStyle>
            <a:lvl1pPr marL="0" indent="0">
              <a:lnSpc>
                <a:spcPct val="130000"/>
              </a:lnSpc>
              <a:spcBef>
                <a:spcPts val="500"/>
              </a:spcBef>
              <a:spcAft>
                <a:spcPts val="1000"/>
              </a:spcAft>
              <a:buNone/>
              <a:defRPr sz="1600" baseline="0">
                <a:solidFill>
                  <a:schemeClr val="tx1">
                    <a:lumMod val="65000"/>
                    <a:lumOff val="35000"/>
                  </a:schemeClr>
                </a:solidFill>
              </a:defRPr>
            </a:lvl1pPr>
            <a:lvl2pPr>
              <a:lnSpc>
                <a:spcPct val="130000"/>
              </a:lnSpc>
              <a:spcBef>
                <a:spcPts val="500"/>
              </a:spcBef>
              <a:spcAft>
                <a:spcPts val="1000"/>
              </a:spcAft>
              <a:defRPr sz="1400" baseline="0">
                <a:solidFill>
                  <a:schemeClr val="tx1">
                    <a:lumMod val="65000"/>
                    <a:lumOff val="35000"/>
                  </a:schemeClr>
                </a:solidFill>
              </a:defRPr>
            </a:lvl2pPr>
            <a:lvl3pPr>
              <a:lnSpc>
                <a:spcPct val="130000"/>
              </a:lnSpc>
              <a:spcAft>
                <a:spcPts val="1000"/>
              </a:spcAft>
              <a:defRPr sz="1200" baseline="0">
                <a:solidFill>
                  <a:schemeClr val="tx1">
                    <a:lumMod val="65000"/>
                    <a:lumOff val="35000"/>
                  </a:schemeClr>
                </a:solidFill>
              </a:defRPr>
            </a:lvl3pPr>
            <a:lvl4pPr>
              <a:lnSpc>
                <a:spcPct val="130000"/>
              </a:lnSpc>
              <a:spcAft>
                <a:spcPts val="1000"/>
              </a:spcAft>
              <a:defRPr sz="1100" baseline="0">
                <a:solidFill>
                  <a:schemeClr val="tx1">
                    <a:lumMod val="65000"/>
                    <a:lumOff val="35000"/>
                  </a:schemeClr>
                </a:solidFill>
              </a:defRPr>
            </a:lvl4pPr>
            <a:lvl5pPr>
              <a:lnSpc>
                <a:spcPct val="130000"/>
              </a:lnSpc>
              <a:spcAft>
                <a:spcPts val="1000"/>
              </a:spcAft>
              <a:defRPr sz="1100" baseline="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baseline="0">
                <a:solidFill>
                  <a:schemeClr val="tx1">
                    <a:lumMod val="65000"/>
                    <a:lumOff val="35000"/>
                  </a:schemeClr>
                </a:solidFill>
              </a:defRPr>
            </a:lvl1pPr>
          </a:lstStyle>
          <a:p>
            <a:fld id="{8BEEBAAA-29B5-4AF5-BC5F-7E580C29002D}" type="datetimeFigureOut">
              <a:rPr lang="en-US" smtClean="0"/>
              <a:pPr/>
              <a:t>11/29/21</a:t>
            </a:fld>
            <a:endParaRPr lang="en-US"/>
          </a:p>
        </p:txBody>
      </p:sp>
      <p:sp>
        <p:nvSpPr>
          <p:cNvPr id="5" name="Footer Placeholder 4"/>
          <p:cNvSpPr>
            <a:spLocks noGrp="1"/>
          </p:cNvSpPr>
          <p:nvPr>
            <p:ph type="ftr" sz="quarter" idx="11"/>
          </p:nvPr>
        </p:nvSpPr>
        <p:spPr/>
        <p:txBody>
          <a:bodyPr/>
          <a:lstStyle>
            <a:lvl1pPr>
              <a:defRPr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2185836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11/29/21</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73" r:id="rId1"/>
    <p:sldLayoutId id="2147483662" r:id="rId2"/>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11306" y="1164325"/>
            <a:ext cx="9582736" cy="2389365"/>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Lesson 2:  ServiceNow Platform Overview</a:t>
            </a:r>
            <a:endParaRPr lang="en-US"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828726" y="2933104"/>
            <a:ext cx="9582736" cy="1599139"/>
          </a:xfrm>
        </p:spPr>
        <p:txBody>
          <a:bodyPr>
            <a:normAutofit fontScale="92500" lnSpcReduction="10000"/>
          </a:bodyPr>
          <a:lstStyle/>
          <a:p>
            <a:pPr marL="0" indent="0">
              <a:buNone/>
            </a:pPr>
            <a:r>
              <a:rPr lang="en-US" sz="2400" dirty="0">
                <a:solidFill>
                  <a:schemeClr val="bg1"/>
                </a:solidFill>
                <a:latin typeface="Arial" panose="020B0604020202020204" pitchFamily="34" charset="0"/>
                <a:cs typeface="Arial" panose="020B0604020202020204" pitchFamily="34" charset="0"/>
              </a:rPr>
              <a:t>Now Platform Architecture</a:t>
            </a:r>
          </a:p>
          <a:p>
            <a:pPr marL="0" indent="0">
              <a:buNone/>
            </a:pPr>
            <a:r>
              <a:rPr lang="en-US" sz="2400" dirty="0">
                <a:solidFill>
                  <a:schemeClr val="bg1"/>
                </a:solidFill>
                <a:latin typeface="Arial" panose="020B0604020202020204" pitchFamily="34" charset="0"/>
                <a:cs typeface="Arial" panose="020B0604020202020204" pitchFamily="34" charset="0"/>
              </a:rPr>
              <a:t>Applications and Workflows</a:t>
            </a:r>
          </a:p>
          <a:p>
            <a:pPr marL="0" indent="0">
              <a:buNone/>
            </a:pPr>
            <a:r>
              <a:rPr lang="en-US" sz="2400" dirty="0">
                <a:solidFill>
                  <a:schemeClr val="bg1"/>
                </a:solidFill>
                <a:latin typeface="Arial" panose="020B0604020202020204" pitchFamily="34" charset="0"/>
                <a:cs typeface="Arial" panose="020B0604020202020204" pitchFamily="34" charset="0"/>
              </a:rPr>
              <a:t>User Interfaces</a:t>
            </a:r>
          </a:p>
          <a:p>
            <a:pPr marL="0" indent="0">
              <a:buNone/>
            </a:pPr>
            <a:r>
              <a:rPr lang="en-US" sz="2400" dirty="0">
                <a:solidFill>
                  <a:schemeClr val="bg1"/>
                </a:solidFill>
                <a:latin typeface="Arial" panose="020B0604020202020204" pitchFamily="34" charset="0"/>
                <a:cs typeface="Arial" panose="020B0604020202020204" pitchFamily="34" charset="0"/>
              </a:rPr>
              <a:t>Role-based Access &amp; Authentication</a:t>
            </a:r>
          </a:p>
          <a:p>
            <a:pPr marL="0" indent="0">
              <a:buNone/>
            </a:pPr>
            <a:endParaRPr lang="en-US" sz="2400" dirty="0">
              <a:solidFill>
                <a:schemeClr val="bg1"/>
              </a:solidFill>
              <a:latin typeface="Arial" panose="020B0604020202020204" pitchFamily="34" charset="0"/>
              <a:cs typeface="Arial" panose="020B0604020202020204" pitchFamily="34" charset="0"/>
            </a:endParaRPr>
          </a:p>
          <a:p>
            <a:pPr marL="0" indent="0">
              <a:buNone/>
            </a:pPr>
            <a:endParaRPr lang="en-US" sz="24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1F47D83-5DED-A14E-87F1-C13FF2E5816A}"/>
              </a:ext>
            </a:extLst>
          </p:cNvPr>
          <p:cNvSpPr txBox="1"/>
          <p:nvPr/>
        </p:nvSpPr>
        <p:spPr>
          <a:xfrm>
            <a:off x="1188930" y="5322469"/>
            <a:ext cx="3438762" cy="461665"/>
          </a:xfrm>
          <a:prstGeom prst="rect">
            <a:avLst/>
          </a:prstGeom>
          <a:noFill/>
        </p:spPr>
        <p:txBody>
          <a:bodyPr wrap="none" rtlCol="0">
            <a:spAutoFit/>
          </a:bodyPr>
          <a:lstStyle/>
          <a:p>
            <a:r>
              <a:rPr lang="en-US" sz="2400" dirty="0">
                <a:solidFill>
                  <a:schemeClr val="bg1"/>
                </a:solidFill>
              </a:rPr>
              <a:t>ServiceNowSimple.com</a:t>
            </a:r>
          </a:p>
        </p:txBody>
      </p:sp>
      <p:pic>
        <p:nvPicPr>
          <p:cNvPr id="12" name="Picture 11">
            <a:extLst>
              <a:ext uri="{FF2B5EF4-FFF2-40B4-BE49-F238E27FC236}">
                <a16:creationId xmlns:a16="http://schemas.microsoft.com/office/drawing/2014/main" id="{5DE2BB7C-3347-204F-B5D9-B72EFECBFC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8726" y="5376953"/>
            <a:ext cx="335061" cy="352695"/>
          </a:xfrm>
          <a:prstGeom prst="rect">
            <a:avLst/>
          </a:prstGeom>
        </p:spPr>
      </p:pic>
    </p:spTree>
    <p:extLst>
      <p:ext uri="{BB962C8B-B14F-4D97-AF65-F5344CB8AC3E}">
        <p14:creationId xmlns:p14="http://schemas.microsoft.com/office/powerpoint/2010/main" val="1615315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Arial" panose="020B0604020202020204" pitchFamily="34" charset="0"/>
                <a:cs typeface="Arial" panose="020B0604020202020204" pitchFamily="34" charset="0"/>
              </a:rPr>
              <a:t>User Authentication</a:t>
            </a:r>
          </a:p>
        </p:txBody>
      </p:sp>
      <p:sp>
        <p:nvSpPr>
          <p:cNvPr id="4" name="TextBox 3">
            <a:extLst>
              <a:ext uri="{FF2B5EF4-FFF2-40B4-BE49-F238E27FC236}">
                <a16:creationId xmlns:a16="http://schemas.microsoft.com/office/drawing/2014/main" id="{128AD5C9-2AB1-0C40-8798-9126007CCEE8}"/>
              </a:ext>
            </a:extLst>
          </p:cNvPr>
          <p:cNvSpPr txBox="1"/>
          <p:nvPr/>
        </p:nvSpPr>
        <p:spPr>
          <a:xfrm>
            <a:off x="8687112" y="26504"/>
            <a:ext cx="3530134"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Lesson 2:  ServiceNow Platform Overview</a:t>
            </a:r>
            <a:endParaRPr lang="en-US" sz="1400" dirty="0">
              <a:solidFill>
                <a:schemeClr val="bg1"/>
              </a:solidFill>
            </a:endParaRPr>
          </a:p>
        </p:txBody>
      </p:sp>
      <p:pic>
        <p:nvPicPr>
          <p:cNvPr id="8" name="Picture 7">
            <a:extLst>
              <a:ext uri="{FF2B5EF4-FFF2-40B4-BE49-F238E27FC236}">
                <a16:creationId xmlns:a16="http://schemas.microsoft.com/office/drawing/2014/main" id="{D983D20B-4DD9-4A4F-AD2B-404B6C88F4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91361" y="6440557"/>
            <a:ext cx="270257" cy="284482"/>
          </a:xfrm>
          <a:prstGeom prst="rect">
            <a:avLst/>
          </a:prstGeom>
        </p:spPr>
      </p:pic>
      <p:sp>
        <p:nvSpPr>
          <p:cNvPr id="9" name="TextBox 8">
            <a:extLst>
              <a:ext uri="{FF2B5EF4-FFF2-40B4-BE49-F238E27FC236}">
                <a16:creationId xmlns:a16="http://schemas.microsoft.com/office/drawing/2014/main" id="{86D30600-F226-E847-818D-BC39ACDB94BA}"/>
              </a:ext>
            </a:extLst>
          </p:cNvPr>
          <p:cNvSpPr txBox="1"/>
          <p:nvPr/>
        </p:nvSpPr>
        <p:spPr>
          <a:xfrm>
            <a:off x="9561619" y="6398132"/>
            <a:ext cx="2621230" cy="369332"/>
          </a:xfrm>
          <a:prstGeom prst="rect">
            <a:avLst/>
          </a:prstGeom>
          <a:noFill/>
        </p:spPr>
        <p:txBody>
          <a:bodyPr wrap="none" rtlCol="0">
            <a:spAutoFit/>
          </a:bodyPr>
          <a:lstStyle/>
          <a:p>
            <a:r>
              <a:rPr lang="en-US" dirty="0">
                <a:solidFill>
                  <a:schemeClr val="tx1">
                    <a:lumMod val="85000"/>
                    <a:lumOff val="15000"/>
                  </a:schemeClr>
                </a:solidFill>
              </a:rPr>
              <a:t>ServiceNowSimple.com</a:t>
            </a:r>
          </a:p>
        </p:txBody>
      </p:sp>
      <p:sp>
        <p:nvSpPr>
          <p:cNvPr id="10" name="Content Placeholder 2">
            <a:extLst>
              <a:ext uri="{FF2B5EF4-FFF2-40B4-BE49-F238E27FC236}">
                <a16:creationId xmlns:a16="http://schemas.microsoft.com/office/drawing/2014/main" id="{D20AB4E2-0F9C-2C4F-8FCF-BE392A389269}"/>
              </a:ext>
            </a:extLst>
          </p:cNvPr>
          <p:cNvSpPr txBox="1">
            <a:spLocks/>
          </p:cNvSpPr>
          <p:nvPr/>
        </p:nvSpPr>
        <p:spPr>
          <a:xfrm>
            <a:off x="576233" y="1747805"/>
            <a:ext cx="10805931" cy="1208868"/>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pPr>
            <a:r>
              <a:rPr lang="en-US" dirty="0">
                <a:latin typeface="Arial" panose="020B0604020202020204" pitchFamily="34" charset="0"/>
                <a:cs typeface="Arial" panose="020B0604020202020204" pitchFamily="34" charset="0"/>
              </a:rPr>
              <a:t>When a user attempts to login to an instance, ServiceNow validates their identity and enables access to functions and data based upon their related groups and roles.  The platform can support several methods of user authentication including:</a:t>
            </a:r>
          </a:p>
        </p:txBody>
      </p:sp>
      <p:sp>
        <p:nvSpPr>
          <p:cNvPr id="11" name="Content Placeholder 2">
            <a:extLst>
              <a:ext uri="{FF2B5EF4-FFF2-40B4-BE49-F238E27FC236}">
                <a16:creationId xmlns:a16="http://schemas.microsoft.com/office/drawing/2014/main" id="{AEFC016E-EE90-634F-9CC1-F641DFAF8C99}"/>
              </a:ext>
            </a:extLst>
          </p:cNvPr>
          <p:cNvSpPr txBox="1">
            <a:spLocks/>
          </p:cNvSpPr>
          <p:nvPr/>
        </p:nvSpPr>
        <p:spPr>
          <a:xfrm>
            <a:off x="677833" y="3161329"/>
            <a:ext cx="4422487" cy="1776431"/>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Local database authentication</a:t>
            </a:r>
          </a:p>
          <a:p>
            <a:pPr marL="285750" indent="-285750">
              <a:lnSpc>
                <a:spcPct val="150000"/>
              </a:lnSpc>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External Single Sign-on (SSO)</a:t>
            </a:r>
          </a:p>
          <a:p>
            <a:pPr marL="285750" indent="-285750">
              <a:lnSpc>
                <a:spcPct val="150000"/>
              </a:lnSpc>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LDAP</a:t>
            </a:r>
          </a:p>
        </p:txBody>
      </p:sp>
      <p:sp>
        <p:nvSpPr>
          <p:cNvPr id="13" name="Content Placeholder 2">
            <a:extLst>
              <a:ext uri="{FF2B5EF4-FFF2-40B4-BE49-F238E27FC236}">
                <a16:creationId xmlns:a16="http://schemas.microsoft.com/office/drawing/2014/main" id="{4ED880BF-2453-0E43-90C8-8E8931A21453}"/>
              </a:ext>
            </a:extLst>
          </p:cNvPr>
          <p:cNvSpPr txBox="1">
            <a:spLocks/>
          </p:cNvSpPr>
          <p:nvPr/>
        </p:nvSpPr>
        <p:spPr>
          <a:xfrm>
            <a:off x="6308228" y="3161329"/>
            <a:ext cx="4757767" cy="1847551"/>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OAuth 2.0</a:t>
            </a:r>
          </a:p>
          <a:p>
            <a:pPr marL="285750" indent="-285750">
              <a:lnSpc>
                <a:spcPct val="150000"/>
              </a:lnSpc>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Digest Token</a:t>
            </a:r>
          </a:p>
          <a:p>
            <a:pPr marL="285750" indent="-285750">
              <a:lnSpc>
                <a:spcPct val="150000"/>
              </a:lnSpc>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Multi-factor Authentication</a:t>
            </a:r>
          </a:p>
        </p:txBody>
      </p:sp>
    </p:spTree>
    <p:extLst>
      <p:ext uri="{BB962C8B-B14F-4D97-AF65-F5344CB8AC3E}">
        <p14:creationId xmlns:p14="http://schemas.microsoft.com/office/powerpoint/2010/main" val="408565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332493" y="3112002"/>
            <a:ext cx="3527014" cy="633995"/>
          </a:xfrm>
        </p:spPr>
        <p:txBody>
          <a:bodyPr>
            <a:normAutofit fontScale="90000"/>
          </a:bodyPr>
          <a:lstStyle/>
          <a:p>
            <a:pPr algn="ctr"/>
            <a:r>
              <a:rPr lang="en-US" sz="3200" dirty="0">
                <a:solidFill>
                  <a:schemeClr val="bg1"/>
                </a:solidFill>
                <a:latin typeface="Arial" panose="020B0604020202020204" pitchFamily="34" charset="0"/>
                <a:cs typeface="Arial" panose="020B0604020202020204" pitchFamily="34" charset="0"/>
              </a:rPr>
              <a:t>Lesson 2 Complete</a:t>
            </a:r>
            <a:endParaRPr lang="en-US"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1F47D83-5DED-A14E-87F1-C13FF2E5816A}"/>
              </a:ext>
            </a:extLst>
          </p:cNvPr>
          <p:cNvSpPr txBox="1"/>
          <p:nvPr/>
        </p:nvSpPr>
        <p:spPr>
          <a:xfrm>
            <a:off x="1188930" y="5322469"/>
            <a:ext cx="3438762" cy="461665"/>
          </a:xfrm>
          <a:prstGeom prst="rect">
            <a:avLst/>
          </a:prstGeom>
          <a:noFill/>
        </p:spPr>
        <p:txBody>
          <a:bodyPr wrap="none" rtlCol="0">
            <a:spAutoFit/>
          </a:bodyPr>
          <a:lstStyle/>
          <a:p>
            <a:r>
              <a:rPr lang="en-US" sz="2400" dirty="0">
                <a:solidFill>
                  <a:schemeClr val="bg1"/>
                </a:solidFill>
              </a:rPr>
              <a:t>ServiceNowSimple.com</a:t>
            </a:r>
          </a:p>
        </p:txBody>
      </p:sp>
      <p:pic>
        <p:nvPicPr>
          <p:cNvPr id="12" name="Picture 11">
            <a:extLst>
              <a:ext uri="{FF2B5EF4-FFF2-40B4-BE49-F238E27FC236}">
                <a16:creationId xmlns:a16="http://schemas.microsoft.com/office/drawing/2014/main" id="{5DE2BB7C-3347-204F-B5D9-B72EFECBFC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8726" y="5376953"/>
            <a:ext cx="335061" cy="352695"/>
          </a:xfrm>
          <a:prstGeom prst="rect">
            <a:avLst/>
          </a:prstGeom>
        </p:spPr>
      </p:pic>
    </p:spTree>
    <p:extLst>
      <p:ext uri="{BB962C8B-B14F-4D97-AF65-F5344CB8AC3E}">
        <p14:creationId xmlns:p14="http://schemas.microsoft.com/office/powerpoint/2010/main" val="97195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Arial" panose="020B0604020202020204" pitchFamily="34" charset="0"/>
                <a:cs typeface="Arial" panose="020B0604020202020204" pitchFamily="34" charset="0"/>
              </a:rPr>
              <a:t>Meet Fred Luddy</a:t>
            </a:r>
          </a:p>
        </p:txBody>
      </p:sp>
      <p:sp>
        <p:nvSpPr>
          <p:cNvPr id="3" name="Content Placeholder 2"/>
          <p:cNvSpPr>
            <a:spLocks noGrp="1"/>
          </p:cNvSpPr>
          <p:nvPr>
            <p:ph idx="1"/>
          </p:nvPr>
        </p:nvSpPr>
        <p:spPr>
          <a:xfrm>
            <a:off x="905866" y="1828827"/>
            <a:ext cx="3542846" cy="1227918"/>
          </a:xfrm>
        </p:spPr>
        <p:txBody>
          <a:bodyPr vert="horz" lIns="91440" tIns="45720" rIns="91440" bIns="45720" rtlCol="0">
            <a:noAutofit/>
          </a:bodyPr>
          <a:lstStyle/>
          <a:p>
            <a:pPr marL="0" indent="0">
              <a:lnSpc>
                <a:spcPct val="150000"/>
              </a:lnSpc>
              <a:spcAft>
                <a:spcPts val="1200"/>
              </a:spcAft>
              <a:buNone/>
            </a:pPr>
            <a:r>
              <a:rPr lang="en-US" sz="1600" dirty="0">
                <a:latin typeface="Arial" panose="020B0604020202020204" pitchFamily="34" charset="0"/>
                <a:cs typeface="Arial" panose="020B0604020202020204" pitchFamily="34" charset="0"/>
              </a:rPr>
              <a:t>ServiceNow was founded by Fred Luddy in 2004 to ”automate the flow of work throughout a business”</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50000"/>
              </a:lnSpc>
              <a:spcAft>
                <a:spcPts val="1200"/>
              </a:spcAft>
              <a:buNone/>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28AD5C9-2AB1-0C40-8798-9126007CCEE8}"/>
              </a:ext>
            </a:extLst>
          </p:cNvPr>
          <p:cNvSpPr txBox="1"/>
          <p:nvPr/>
        </p:nvSpPr>
        <p:spPr>
          <a:xfrm>
            <a:off x="8687112" y="26504"/>
            <a:ext cx="3530134"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Lesson 2:  ServiceNow Platform Overview</a:t>
            </a:r>
            <a:endParaRPr lang="en-US" sz="1400" dirty="0">
              <a:solidFill>
                <a:schemeClr val="bg1"/>
              </a:solidFill>
            </a:endParaRPr>
          </a:p>
        </p:txBody>
      </p:sp>
      <p:pic>
        <p:nvPicPr>
          <p:cNvPr id="8" name="Picture 7">
            <a:extLst>
              <a:ext uri="{FF2B5EF4-FFF2-40B4-BE49-F238E27FC236}">
                <a16:creationId xmlns:a16="http://schemas.microsoft.com/office/drawing/2014/main" id="{D983D20B-4DD9-4A4F-AD2B-404B6C88F4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91361" y="6440557"/>
            <a:ext cx="270257" cy="284482"/>
          </a:xfrm>
          <a:prstGeom prst="rect">
            <a:avLst/>
          </a:prstGeom>
        </p:spPr>
      </p:pic>
      <p:sp>
        <p:nvSpPr>
          <p:cNvPr id="9" name="TextBox 8">
            <a:extLst>
              <a:ext uri="{FF2B5EF4-FFF2-40B4-BE49-F238E27FC236}">
                <a16:creationId xmlns:a16="http://schemas.microsoft.com/office/drawing/2014/main" id="{86D30600-F226-E847-818D-BC39ACDB94BA}"/>
              </a:ext>
            </a:extLst>
          </p:cNvPr>
          <p:cNvSpPr txBox="1"/>
          <p:nvPr/>
        </p:nvSpPr>
        <p:spPr>
          <a:xfrm>
            <a:off x="9561619" y="6398132"/>
            <a:ext cx="2621230" cy="369332"/>
          </a:xfrm>
          <a:prstGeom prst="rect">
            <a:avLst/>
          </a:prstGeom>
          <a:noFill/>
        </p:spPr>
        <p:txBody>
          <a:bodyPr wrap="none" rtlCol="0">
            <a:spAutoFit/>
          </a:bodyPr>
          <a:lstStyle/>
          <a:p>
            <a:r>
              <a:rPr lang="en-US" dirty="0">
                <a:solidFill>
                  <a:schemeClr val="tx1">
                    <a:lumMod val="85000"/>
                    <a:lumOff val="15000"/>
                  </a:schemeClr>
                </a:solidFill>
              </a:rPr>
              <a:t>ServiceNowSimple.com</a:t>
            </a:r>
          </a:p>
        </p:txBody>
      </p:sp>
      <p:pic>
        <p:nvPicPr>
          <p:cNvPr id="6" name="Picture 5" descr="A picture containing person, person, male&#10;&#10;Description automatically generated">
            <a:extLst>
              <a:ext uri="{FF2B5EF4-FFF2-40B4-BE49-F238E27FC236}">
                <a16:creationId xmlns:a16="http://schemas.microsoft.com/office/drawing/2014/main" id="{231EF071-F2C0-4849-8B8D-CC164CAEB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129" y="2044571"/>
            <a:ext cx="6831983" cy="3841987"/>
          </a:xfrm>
          <a:prstGeom prst="rect">
            <a:avLst/>
          </a:prstGeom>
        </p:spPr>
      </p:pic>
      <p:sp>
        <p:nvSpPr>
          <p:cNvPr id="10" name="Content Placeholder 2">
            <a:extLst>
              <a:ext uri="{FF2B5EF4-FFF2-40B4-BE49-F238E27FC236}">
                <a16:creationId xmlns:a16="http://schemas.microsoft.com/office/drawing/2014/main" id="{AB263711-30D9-134D-9CDE-B0092A6F125C}"/>
              </a:ext>
            </a:extLst>
          </p:cNvPr>
          <p:cNvSpPr txBox="1">
            <a:spLocks/>
          </p:cNvSpPr>
          <p:nvPr/>
        </p:nvSpPr>
        <p:spPr>
          <a:xfrm>
            <a:off x="7284378" y="1828827"/>
            <a:ext cx="4452970" cy="1600173"/>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r">
              <a:lnSpc>
                <a:spcPct val="150000"/>
              </a:lnSpc>
              <a:spcAft>
                <a:spcPts val="1200"/>
              </a:spcAft>
            </a:pPr>
            <a:r>
              <a:rPr lang="en-US" dirty="0"/>
              <a:t>How awesome would it be if the businesspeople themselves could solve their own business problems using technology that was straightforward, intuitive, and simple? </a:t>
            </a:r>
            <a:endParaRPr lang="en-US" dirty="0">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43878319-5B33-864E-9FAC-666098A06761}"/>
              </a:ext>
            </a:extLst>
          </p:cNvPr>
          <p:cNvSpPr txBox="1">
            <a:spLocks/>
          </p:cNvSpPr>
          <p:nvPr/>
        </p:nvSpPr>
        <p:spPr>
          <a:xfrm>
            <a:off x="8439344" y="4333471"/>
            <a:ext cx="3298004" cy="861471"/>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r">
              <a:lnSpc>
                <a:spcPct val="150000"/>
              </a:lnSpc>
              <a:spcAft>
                <a:spcPts val="1200"/>
              </a:spcAft>
            </a:pPr>
            <a:r>
              <a:rPr lang="en-US" dirty="0"/>
              <a:t>As of 11/22/2021, Fred Luddy has a net worth of 1.3 billion dollars.</a:t>
            </a:r>
            <a:endParaRPr lang="en-US"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7082B070-7EA1-E341-83E4-63F0204C1900}"/>
              </a:ext>
            </a:extLst>
          </p:cNvPr>
          <p:cNvSpPr txBox="1">
            <a:spLocks/>
          </p:cNvSpPr>
          <p:nvPr/>
        </p:nvSpPr>
        <p:spPr>
          <a:xfrm>
            <a:off x="905866" y="4333471"/>
            <a:ext cx="3399006" cy="1227918"/>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pPr>
            <a:r>
              <a:rPr lang="en-US" dirty="0"/>
              <a:t>Fred attended Indiana University but dropped out before graduating.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520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Arial" panose="020B0604020202020204" pitchFamily="34" charset="0"/>
                <a:cs typeface="Arial" panose="020B0604020202020204" pitchFamily="34" charset="0"/>
              </a:rPr>
              <a:t>The Now Platform</a:t>
            </a:r>
          </a:p>
        </p:txBody>
      </p:sp>
      <p:sp>
        <p:nvSpPr>
          <p:cNvPr id="4" name="TextBox 3">
            <a:extLst>
              <a:ext uri="{FF2B5EF4-FFF2-40B4-BE49-F238E27FC236}">
                <a16:creationId xmlns:a16="http://schemas.microsoft.com/office/drawing/2014/main" id="{128AD5C9-2AB1-0C40-8798-9126007CCEE8}"/>
              </a:ext>
            </a:extLst>
          </p:cNvPr>
          <p:cNvSpPr txBox="1"/>
          <p:nvPr/>
        </p:nvSpPr>
        <p:spPr>
          <a:xfrm>
            <a:off x="8687112" y="26504"/>
            <a:ext cx="3530134"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Lesson 2:  ServiceNow Platform Overview</a:t>
            </a:r>
            <a:endParaRPr lang="en-US" sz="1400" dirty="0">
              <a:solidFill>
                <a:schemeClr val="bg1"/>
              </a:solidFill>
            </a:endParaRPr>
          </a:p>
        </p:txBody>
      </p:sp>
      <p:pic>
        <p:nvPicPr>
          <p:cNvPr id="8" name="Picture 7">
            <a:extLst>
              <a:ext uri="{FF2B5EF4-FFF2-40B4-BE49-F238E27FC236}">
                <a16:creationId xmlns:a16="http://schemas.microsoft.com/office/drawing/2014/main" id="{D983D20B-4DD9-4A4F-AD2B-404B6C88F4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91361" y="6440557"/>
            <a:ext cx="270257" cy="284482"/>
          </a:xfrm>
          <a:prstGeom prst="rect">
            <a:avLst/>
          </a:prstGeom>
        </p:spPr>
      </p:pic>
      <p:sp>
        <p:nvSpPr>
          <p:cNvPr id="9" name="TextBox 8">
            <a:extLst>
              <a:ext uri="{FF2B5EF4-FFF2-40B4-BE49-F238E27FC236}">
                <a16:creationId xmlns:a16="http://schemas.microsoft.com/office/drawing/2014/main" id="{86D30600-F226-E847-818D-BC39ACDB94BA}"/>
              </a:ext>
            </a:extLst>
          </p:cNvPr>
          <p:cNvSpPr txBox="1"/>
          <p:nvPr/>
        </p:nvSpPr>
        <p:spPr>
          <a:xfrm>
            <a:off x="9561619" y="6398132"/>
            <a:ext cx="2621230" cy="369332"/>
          </a:xfrm>
          <a:prstGeom prst="rect">
            <a:avLst/>
          </a:prstGeom>
          <a:noFill/>
        </p:spPr>
        <p:txBody>
          <a:bodyPr wrap="none" rtlCol="0">
            <a:spAutoFit/>
          </a:bodyPr>
          <a:lstStyle/>
          <a:p>
            <a:r>
              <a:rPr lang="en-US" dirty="0">
                <a:solidFill>
                  <a:schemeClr val="tx1">
                    <a:lumMod val="85000"/>
                    <a:lumOff val="15000"/>
                  </a:schemeClr>
                </a:solidFill>
              </a:rPr>
              <a:t>ServiceNowSimple.com</a:t>
            </a:r>
          </a:p>
        </p:txBody>
      </p:sp>
      <p:sp>
        <p:nvSpPr>
          <p:cNvPr id="17" name="Content Placeholder 2">
            <a:extLst>
              <a:ext uri="{FF2B5EF4-FFF2-40B4-BE49-F238E27FC236}">
                <a16:creationId xmlns:a16="http://schemas.microsoft.com/office/drawing/2014/main" id="{CB2E4799-5155-A144-BC28-86B6B7928339}"/>
              </a:ext>
            </a:extLst>
          </p:cNvPr>
          <p:cNvSpPr>
            <a:spLocks noGrp="1"/>
          </p:cNvSpPr>
          <p:nvPr>
            <p:ph idx="1"/>
          </p:nvPr>
        </p:nvSpPr>
        <p:spPr>
          <a:xfrm>
            <a:off x="576233" y="1747804"/>
            <a:ext cx="10805931" cy="3902983"/>
          </a:xfrm>
        </p:spPr>
        <p:txBody>
          <a:bodyPr vert="horz" lIns="91440" tIns="45720" rIns="91440" bIns="45720" rtlCol="0">
            <a:noAutofit/>
          </a:bodyPr>
          <a:lstStyle/>
          <a:p>
            <a:pPr marL="0" indent="0">
              <a:lnSpc>
                <a:spcPct val="150000"/>
              </a:lnSpc>
              <a:spcAft>
                <a:spcPts val="1200"/>
              </a:spcAft>
              <a:buNone/>
            </a:pPr>
            <a:r>
              <a:rPr lang="en-US" sz="1600" dirty="0">
                <a:latin typeface="Arial" panose="020B0604020202020204" pitchFamily="34" charset="0"/>
                <a:cs typeface="Arial" panose="020B0604020202020204" pitchFamily="34" charset="0"/>
              </a:rPr>
              <a:t>The Now Platform is an </a:t>
            </a:r>
            <a:r>
              <a:rPr lang="en-US" sz="1600" b="1" dirty="0">
                <a:latin typeface="Arial" panose="020B0604020202020204" pitchFamily="34" charset="0"/>
                <a:cs typeface="Arial" panose="020B0604020202020204" pitchFamily="34" charset="0"/>
              </a:rPr>
              <a:t>Application Platform as a Service (APaaS).</a:t>
            </a:r>
          </a:p>
          <a:p>
            <a:pPr marL="285750" indent="-285750">
              <a:lnSpc>
                <a:spcPct val="150000"/>
              </a:lnSpc>
              <a:spcAft>
                <a:spcPts val="12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ServiceNow is a </a:t>
            </a:r>
            <a:r>
              <a:rPr lang="en-US" sz="1600" b="1" dirty="0">
                <a:solidFill>
                  <a:schemeClr val="tx1">
                    <a:lumMod val="65000"/>
                    <a:lumOff val="35000"/>
                  </a:schemeClr>
                </a:solidFill>
                <a:latin typeface="Arial" panose="020B0604020202020204" pitchFamily="34" charset="0"/>
                <a:cs typeface="Arial" panose="020B0604020202020204" pitchFamily="34" charset="0"/>
              </a:rPr>
              <a:t>cloud-based</a:t>
            </a:r>
            <a:r>
              <a:rPr lang="en-US" sz="1600" dirty="0">
                <a:solidFill>
                  <a:schemeClr val="tx1">
                    <a:lumMod val="65000"/>
                    <a:lumOff val="35000"/>
                  </a:schemeClr>
                </a:solidFill>
                <a:latin typeface="Arial" panose="020B0604020202020204" pitchFamily="34" charset="0"/>
                <a:cs typeface="Arial" panose="020B0604020202020204" pitchFamily="34" charset="0"/>
              </a:rPr>
              <a:t>.</a:t>
            </a:r>
          </a:p>
          <a:p>
            <a:pPr marL="285750" indent="-285750">
              <a:lnSpc>
                <a:spcPct val="150000"/>
              </a:lnSpc>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ServiceNow provides and supports the </a:t>
            </a:r>
            <a:r>
              <a:rPr lang="en-US" b="1" dirty="0">
                <a:latin typeface="Arial" panose="020B0604020202020204" pitchFamily="34" charset="0"/>
                <a:cs typeface="Arial" panose="020B0604020202020204" pitchFamily="34" charset="0"/>
              </a:rPr>
              <a:t>infrastructure</a:t>
            </a:r>
            <a:r>
              <a:rPr lang="en-US" dirty="0">
                <a:latin typeface="Arial" panose="020B0604020202020204" pitchFamily="34" charset="0"/>
                <a:cs typeface="Arial" panose="020B0604020202020204" pitchFamily="34" charset="0"/>
              </a:rPr>
              <a:t> computer resources.</a:t>
            </a:r>
          </a:p>
          <a:p>
            <a:pPr marL="285750" indent="-285750">
              <a:lnSpc>
                <a:spcPct val="150000"/>
              </a:lnSpc>
              <a:spcAft>
                <a:spcPts val="12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ServiceNow provides a </a:t>
            </a:r>
            <a:r>
              <a:rPr lang="en-US" sz="1600" b="1" dirty="0">
                <a:solidFill>
                  <a:schemeClr val="tx1">
                    <a:lumMod val="65000"/>
                    <a:lumOff val="35000"/>
                  </a:schemeClr>
                </a:solidFill>
                <a:latin typeface="Arial" panose="020B0604020202020204" pitchFamily="34" charset="0"/>
                <a:cs typeface="Arial" panose="020B0604020202020204" pitchFamily="34" charset="0"/>
              </a:rPr>
              <a:t>platform</a:t>
            </a:r>
            <a:r>
              <a:rPr lang="en-US" sz="1600" dirty="0">
                <a:solidFill>
                  <a:schemeClr val="tx1">
                    <a:lumMod val="65000"/>
                    <a:lumOff val="35000"/>
                  </a:schemeClr>
                </a:solidFill>
                <a:latin typeface="Arial" panose="020B0604020202020204" pitchFamily="34" charset="0"/>
                <a:cs typeface="Arial" panose="020B0604020202020204" pitchFamily="34" charset="0"/>
              </a:rPr>
              <a:t> upon which you can </a:t>
            </a:r>
            <a:r>
              <a:rPr lang="en-US" sz="1600" b="1" dirty="0">
                <a:solidFill>
                  <a:schemeClr val="tx1">
                    <a:lumMod val="65000"/>
                    <a:lumOff val="35000"/>
                  </a:schemeClr>
                </a:solidFill>
                <a:latin typeface="Arial" panose="020B0604020202020204" pitchFamily="34" charset="0"/>
                <a:cs typeface="Arial" panose="020B0604020202020204" pitchFamily="34" charset="0"/>
              </a:rPr>
              <a:t>develop your own custom solutions</a:t>
            </a:r>
            <a:r>
              <a:rPr lang="en-US" sz="1600" dirty="0">
                <a:solidFill>
                  <a:schemeClr val="tx1">
                    <a:lumMod val="65000"/>
                    <a:lumOff val="35000"/>
                  </a:schemeClr>
                </a:solidFill>
                <a:latin typeface="Arial" panose="020B0604020202020204" pitchFamily="34" charset="0"/>
                <a:cs typeface="Arial" panose="020B0604020202020204" pitchFamily="34" charset="0"/>
              </a:rPr>
              <a:t>.</a:t>
            </a:r>
          </a:p>
          <a:p>
            <a:pPr marL="285750" indent="-285750">
              <a:lnSpc>
                <a:spcPct val="150000"/>
              </a:lnSpc>
              <a:spcAft>
                <a:spcPts val="12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ServiceNow provides a robust set of </a:t>
            </a:r>
            <a:r>
              <a:rPr lang="en-US" sz="1600" b="1" dirty="0">
                <a:solidFill>
                  <a:schemeClr val="tx1">
                    <a:lumMod val="65000"/>
                    <a:lumOff val="35000"/>
                  </a:schemeClr>
                </a:solidFill>
                <a:latin typeface="Arial" panose="020B0604020202020204" pitchFamily="34" charset="0"/>
                <a:cs typeface="Arial" panose="020B0604020202020204" pitchFamily="34" charset="0"/>
              </a:rPr>
              <a:t>applications</a:t>
            </a:r>
            <a:r>
              <a:rPr lang="en-US" sz="1600" dirty="0">
                <a:solidFill>
                  <a:schemeClr val="tx1">
                    <a:lumMod val="65000"/>
                    <a:lumOff val="35000"/>
                  </a:schemeClr>
                </a:solidFill>
                <a:latin typeface="Arial" panose="020B0604020202020204" pitchFamily="34" charset="0"/>
                <a:cs typeface="Arial" panose="020B0604020202020204" pitchFamily="34" charset="0"/>
              </a:rPr>
              <a:t> and </a:t>
            </a:r>
            <a:r>
              <a:rPr lang="en-US" sz="1600" b="1" dirty="0">
                <a:solidFill>
                  <a:schemeClr val="tx1">
                    <a:lumMod val="65000"/>
                    <a:lumOff val="35000"/>
                  </a:schemeClr>
                </a:solidFill>
                <a:latin typeface="Arial" panose="020B0604020202020204" pitchFamily="34" charset="0"/>
                <a:cs typeface="Arial" panose="020B0604020202020204" pitchFamily="34" charset="0"/>
              </a:rPr>
              <a:t>workflows</a:t>
            </a:r>
            <a:r>
              <a:rPr lang="en-US" sz="1600" dirty="0">
                <a:solidFill>
                  <a:schemeClr val="tx1">
                    <a:lumMod val="65000"/>
                    <a:lumOff val="35000"/>
                  </a:schemeClr>
                </a:solidFill>
                <a:latin typeface="Arial" panose="020B0604020202020204" pitchFamily="34" charset="0"/>
                <a:cs typeface="Arial" panose="020B0604020202020204" pitchFamily="34" charset="0"/>
              </a:rPr>
              <a:t> to support most common business processes.</a:t>
            </a:r>
          </a:p>
          <a:p>
            <a:pPr marL="285750" indent="-285750">
              <a:lnSpc>
                <a:spcPct val="150000"/>
              </a:lnSpc>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All applications (OOB and custom) for the </a:t>
            </a:r>
            <a:r>
              <a:rPr lang="en-US" b="1" dirty="0">
                <a:latin typeface="Arial" panose="020B0604020202020204" pitchFamily="34" charset="0"/>
                <a:cs typeface="Arial" panose="020B0604020202020204" pitchFamily="34" charset="0"/>
              </a:rPr>
              <a:t>entire enterprise </a:t>
            </a:r>
            <a:r>
              <a:rPr lang="en-US" dirty="0">
                <a:latin typeface="Arial" panose="020B0604020202020204" pitchFamily="34" charset="0"/>
                <a:cs typeface="Arial" panose="020B0604020202020204" pitchFamily="34" charset="0"/>
              </a:rPr>
              <a:t>are supported by a </a:t>
            </a:r>
            <a:r>
              <a:rPr lang="en-US" b="1" dirty="0">
                <a:latin typeface="Arial" panose="020B0604020202020204" pitchFamily="34" charset="0"/>
                <a:cs typeface="Arial" panose="020B0604020202020204" pitchFamily="34" charset="0"/>
              </a:rPr>
              <a:t>single, common, data-model and database</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623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Arial" panose="020B0604020202020204" pitchFamily="34" charset="0"/>
                <a:cs typeface="Arial" panose="020B0604020202020204" pitchFamily="34" charset="0"/>
              </a:rPr>
              <a:t>Applications and Workflows</a:t>
            </a:r>
          </a:p>
        </p:txBody>
      </p:sp>
      <p:sp>
        <p:nvSpPr>
          <p:cNvPr id="4" name="TextBox 3">
            <a:extLst>
              <a:ext uri="{FF2B5EF4-FFF2-40B4-BE49-F238E27FC236}">
                <a16:creationId xmlns:a16="http://schemas.microsoft.com/office/drawing/2014/main" id="{128AD5C9-2AB1-0C40-8798-9126007CCEE8}"/>
              </a:ext>
            </a:extLst>
          </p:cNvPr>
          <p:cNvSpPr txBox="1"/>
          <p:nvPr/>
        </p:nvSpPr>
        <p:spPr>
          <a:xfrm>
            <a:off x="8687112" y="26504"/>
            <a:ext cx="3530134"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Lesson 2:  ServiceNow Platform Overview</a:t>
            </a:r>
            <a:endParaRPr lang="en-US" sz="1400" dirty="0">
              <a:solidFill>
                <a:schemeClr val="bg1"/>
              </a:solidFill>
            </a:endParaRPr>
          </a:p>
        </p:txBody>
      </p:sp>
      <p:pic>
        <p:nvPicPr>
          <p:cNvPr id="8" name="Picture 7">
            <a:extLst>
              <a:ext uri="{FF2B5EF4-FFF2-40B4-BE49-F238E27FC236}">
                <a16:creationId xmlns:a16="http://schemas.microsoft.com/office/drawing/2014/main" id="{D983D20B-4DD9-4A4F-AD2B-404B6C88F4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91361" y="6440557"/>
            <a:ext cx="270257" cy="284482"/>
          </a:xfrm>
          <a:prstGeom prst="rect">
            <a:avLst/>
          </a:prstGeom>
        </p:spPr>
      </p:pic>
      <p:sp>
        <p:nvSpPr>
          <p:cNvPr id="9" name="TextBox 8">
            <a:extLst>
              <a:ext uri="{FF2B5EF4-FFF2-40B4-BE49-F238E27FC236}">
                <a16:creationId xmlns:a16="http://schemas.microsoft.com/office/drawing/2014/main" id="{86D30600-F226-E847-818D-BC39ACDB94BA}"/>
              </a:ext>
            </a:extLst>
          </p:cNvPr>
          <p:cNvSpPr txBox="1"/>
          <p:nvPr/>
        </p:nvSpPr>
        <p:spPr>
          <a:xfrm>
            <a:off x="9561619" y="6398132"/>
            <a:ext cx="2621230" cy="369332"/>
          </a:xfrm>
          <a:prstGeom prst="rect">
            <a:avLst/>
          </a:prstGeom>
          <a:noFill/>
        </p:spPr>
        <p:txBody>
          <a:bodyPr wrap="none" rtlCol="0">
            <a:spAutoFit/>
          </a:bodyPr>
          <a:lstStyle/>
          <a:p>
            <a:r>
              <a:rPr lang="en-US" dirty="0">
                <a:solidFill>
                  <a:schemeClr val="tx1">
                    <a:lumMod val="85000"/>
                    <a:lumOff val="15000"/>
                  </a:schemeClr>
                </a:solidFill>
              </a:rPr>
              <a:t>ServiceNowSimple.com</a:t>
            </a:r>
          </a:p>
        </p:txBody>
      </p:sp>
      <p:sp>
        <p:nvSpPr>
          <p:cNvPr id="17" name="Content Placeholder 2">
            <a:extLst>
              <a:ext uri="{FF2B5EF4-FFF2-40B4-BE49-F238E27FC236}">
                <a16:creationId xmlns:a16="http://schemas.microsoft.com/office/drawing/2014/main" id="{CB2E4799-5155-A144-BC28-86B6B7928339}"/>
              </a:ext>
            </a:extLst>
          </p:cNvPr>
          <p:cNvSpPr>
            <a:spLocks noGrp="1"/>
          </p:cNvSpPr>
          <p:nvPr>
            <p:ph idx="1"/>
          </p:nvPr>
        </p:nvSpPr>
        <p:spPr>
          <a:xfrm>
            <a:off x="576233" y="1747804"/>
            <a:ext cx="11215433" cy="3902983"/>
          </a:xfrm>
        </p:spPr>
        <p:txBody>
          <a:bodyPr vert="horz" lIns="91440" tIns="45720" rIns="91440" bIns="45720" rtlCol="0">
            <a:noAutofit/>
          </a:bodyPr>
          <a:lstStyle/>
          <a:p>
            <a:pPr marL="0" indent="0">
              <a:lnSpc>
                <a:spcPct val="150000"/>
              </a:lnSpc>
              <a:spcAft>
                <a:spcPts val="1200"/>
              </a:spcAft>
              <a:buNone/>
            </a:pPr>
            <a:r>
              <a:rPr lang="en-US" sz="1600" dirty="0">
                <a:latin typeface="Arial" panose="020B0604020202020204" pitchFamily="34" charset="0"/>
                <a:cs typeface="Arial" panose="020B0604020202020204" pitchFamily="34" charset="0"/>
              </a:rPr>
              <a:t>ServiceNow comes with a robust suite of applications which are categorized (</a:t>
            </a:r>
            <a:r>
              <a:rPr lang="en-US" sz="1600" b="1" dirty="0">
                <a:latin typeface="Arial" panose="020B0604020202020204" pitchFamily="34" charset="0"/>
                <a:cs typeface="Arial" panose="020B0604020202020204" pitchFamily="34" charset="0"/>
              </a:rPr>
              <a:t>functionally</a:t>
            </a:r>
            <a:r>
              <a:rPr lang="en-US" sz="1600" dirty="0">
                <a:latin typeface="Arial" panose="020B0604020202020204" pitchFamily="34" charset="0"/>
                <a:cs typeface="Arial" panose="020B0604020202020204" pitchFamily="34" charset="0"/>
              </a:rPr>
              <a:t>) into 4 primary workflows:</a:t>
            </a:r>
            <a:endParaRPr lang="en-US" b="1" dirty="0">
              <a:latin typeface="Arial" panose="020B0604020202020204" pitchFamily="34" charset="0"/>
              <a:cs typeface="Arial" panose="020B0604020202020204" pitchFamily="34" charset="0"/>
            </a:endParaRPr>
          </a:p>
          <a:p>
            <a:pPr marL="285750" indent="-285750">
              <a:lnSpc>
                <a:spcPct val="150000"/>
              </a:lnSpc>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IT Workflows:  </a:t>
            </a:r>
            <a:r>
              <a:rPr lang="en-US" sz="1600" dirty="0">
                <a:latin typeface="Arial" panose="020B0604020202020204" pitchFamily="34" charset="0"/>
                <a:cs typeface="Arial" panose="020B0604020202020204" pitchFamily="34" charset="0"/>
              </a:rPr>
              <a:t>79 applications that support internal IT functions</a:t>
            </a:r>
          </a:p>
          <a:p>
            <a:pPr marL="285750" indent="-285750">
              <a:lnSpc>
                <a:spcPct val="150000"/>
              </a:lnSpc>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Employee Workflows:  </a:t>
            </a:r>
            <a:r>
              <a:rPr lang="en-US" dirty="0">
                <a:latin typeface="Arial" panose="020B0604020202020204" pitchFamily="34" charset="0"/>
                <a:cs typeface="Arial" panose="020B0604020202020204" pitchFamily="34" charset="0"/>
              </a:rPr>
              <a:t>43 applications targeted at the needs of employees</a:t>
            </a:r>
          </a:p>
          <a:p>
            <a:pPr marL="285750" indent="-285750">
              <a:lnSpc>
                <a:spcPct val="150000"/>
              </a:lnSpc>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Customer Workflows:  </a:t>
            </a:r>
            <a:r>
              <a:rPr lang="en-US" dirty="0">
                <a:latin typeface="Arial" panose="020B0604020202020204" pitchFamily="34" charset="0"/>
                <a:cs typeface="Arial" panose="020B0604020202020204" pitchFamily="34" charset="0"/>
              </a:rPr>
              <a:t>93 applications that support functions related to customers</a:t>
            </a:r>
          </a:p>
          <a:p>
            <a:pPr marL="285750" indent="-285750">
              <a:lnSpc>
                <a:spcPct val="150000"/>
              </a:lnSpc>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Creator Workflows:  </a:t>
            </a:r>
            <a:r>
              <a:rPr lang="en-US" dirty="0">
                <a:latin typeface="Arial" panose="020B0604020202020204" pitchFamily="34" charset="0"/>
                <a:cs typeface="Arial" panose="020B0604020202020204" pitchFamily="34" charset="0"/>
              </a:rPr>
              <a:t>23 applications designed to enable ServiceNow platform development and operations support</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80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Arial" panose="020B0604020202020204" pitchFamily="34" charset="0"/>
                <a:cs typeface="Arial" panose="020B0604020202020204" pitchFamily="34" charset="0"/>
              </a:rPr>
              <a:t>Applications and Workflows</a:t>
            </a:r>
          </a:p>
        </p:txBody>
      </p:sp>
      <p:sp>
        <p:nvSpPr>
          <p:cNvPr id="4" name="TextBox 3">
            <a:extLst>
              <a:ext uri="{FF2B5EF4-FFF2-40B4-BE49-F238E27FC236}">
                <a16:creationId xmlns:a16="http://schemas.microsoft.com/office/drawing/2014/main" id="{128AD5C9-2AB1-0C40-8798-9126007CCEE8}"/>
              </a:ext>
            </a:extLst>
          </p:cNvPr>
          <p:cNvSpPr txBox="1"/>
          <p:nvPr/>
        </p:nvSpPr>
        <p:spPr>
          <a:xfrm>
            <a:off x="8687112" y="26504"/>
            <a:ext cx="3530134"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Lesson 2:  ServiceNow Platform Overview</a:t>
            </a:r>
            <a:endParaRPr lang="en-US" sz="1400" dirty="0">
              <a:solidFill>
                <a:schemeClr val="bg1"/>
              </a:solidFill>
            </a:endParaRPr>
          </a:p>
        </p:txBody>
      </p:sp>
      <p:pic>
        <p:nvPicPr>
          <p:cNvPr id="8" name="Picture 7">
            <a:extLst>
              <a:ext uri="{FF2B5EF4-FFF2-40B4-BE49-F238E27FC236}">
                <a16:creationId xmlns:a16="http://schemas.microsoft.com/office/drawing/2014/main" id="{D983D20B-4DD9-4A4F-AD2B-404B6C88F4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91361" y="6440557"/>
            <a:ext cx="270257" cy="284482"/>
          </a:xfrm>
          <a:prstGeom prst="rect">
            <a:avLst/>
          </a:prstGeom>
        </p:spPr>
      </p:pic>
      <p:sp>
        <p:nvSpPr>
          <p:cNvPr id="9" name="TextBox 8">
            <a:extLst>
              <a:ext uri="{FF2B5EF4-FFF2-40B4-BE49-F238E27FC236}">
                <a16:creationId xmlns:a16="http://schemas.microsoft.com/office/drawing/2014/main" id="{86D30600-F226-E847-818D-BC39ACDB94BA}"/>
              </a:ext>
            </a:extLst>
          </p:cNvPr>
          <p:cNvSpPr txBox="1"/>
          <p:nvPr/>
        </p:nvSpPr>
        <p:spPr>
          <a:xfrm>
            <a:off x="9561619" y="6398132"/>
            <a:ext cx="2621230" cy="369332"/>
          </a:xfrm>
          <a:prstGeom prst="rect">
            <a:avLst/>
          </a:prstGeom>
          <a:noFill/>
        </p:spPr>
        <p:txBody>
          <a:bodyPr wrap="none" rtlCol="0">
            <a:spAutoFit/>
          </a:bodyPr>
          <a:lstStyle/>
          <a:p>
            <a:r>
              <a:rPr lang="en-US" dirty="0">
                <a:solidFill>
                  <a:schemeClr val="tx1">
                    <a:lumMod val="85000"/>
                    <a:lumOff val="15000"/>
                  </a:schemeClr>
                </a:solidFill>
              </a:rPr>
              <a:t>ServiceNowSimple.com</a:t>
            </a:r>
          </a:p>
        </p:txBody>
      </p:sp>
      <p:sp>
        <p:nvSpPr>
          <p:cNvPr id="14" name="Content Placeholder 4">
            <a:extLst>
              <a:ext uri="{FF2B5EF4-FFF2-40B4-BE49-F238E27FC236}">
                <a16:creationId xmlns:a16="http://schemas.microsoft.com/office/drawing/2014/main" id="{DF3BDB9D-68A8-7D46-9962-C0A192DBFEA1}"/>
              </a:ext>
            </a:extLst>
          </p:cNvPr>
          <p:cNvSpPr>
            <a:spLocks noGrp="1"/>
          </p:cNvSpPr>
          <p:nvPr>
            <p:ph idx="1"/>
          </p:nvPr>
        </p:nvSpPr>
        <p:spPr>
          <a:xfrm>
            <a:off x="286348" y="1825625"/>
            <a:ext cx="2847374" cy="4738948"/>
          </a:xfrm>
          <a:ln>
            <a:noFill/>
          </a:ln>
        </p:spPr>
        <p:txBody>
          <a:bodyPr>
            <a:normAutofit/>
          </a:bodyPr>
          <a:lstStyle/>
          <a:p>
            <a:pPr marL="0" indent="0" algn="ctr">
              <a:buNone/>
            </a:pPr>
            <a:r>
              <a:rPr lang="en-US" sz="1200" b="1" dirty="0"/>
              <a:t>IT Workflows</a:t>
            </a:r>
          </a:p>
          <a:p>
            <a:pPr algn="ctr">
              <a:lnSpc>
                <a:spcPct val="120000"/>
              </a:lnSpc>
            </a:pPr>
            <a:r>
              <a:rPr lang="en-US" sz="1200" dirty="0"/>
              <a:t>IT Service Management (24)</a:t>
            </a:r>
          </a:p>
          <a:p>
            <a:pPr algn="ctr">
              <a:lnSpc>
                <a:spcPct val="120000"/>
              </a:lnSpc>
            </a:pPr>
            <a:r>
              <a:rPr lang="en-US" sz="1200" dirty="0"/>
              <a:t>IT Operations Management (13)</a:t>
            </a:r>
          </a:p>
          <a:p>
            <a:pPr algn="ctr">
              <a:lnSpc>
                <a:spcPct val="120000"/>
              </a:lnSpc>
            </a:pPr>
            <a:r>
              <a:rPr lang="en-US" sz="1200" dirty="0"/>
              <a:t>IT Business Management (10)</a:t>
            </a:r>
          </a:p>
          <a:p>
            <a:pPr algn="ctr">
              <a:lnSpc>
                <a:spcPct val="120000"/>
              </a:lnSpc>
            </a:pPr>
            <a:r>
              <a:rPr lang="en-US" sz="1200" dirty="0"/>
              <a:t>IT Asset Management (4)</a:t>
            </a:r>
          </a:p>
          <a:p>
            <a:pPr algn="ctr">
              <a:lnSpc>
                <a:spcPct val="120000"/>
              </a:lnSpc>
            </a:pPr>
            <a:r>
              <a:rPr lang="en-US" sz="1200" dirty="0"/>
              <a:t>DevOps (4)</a:t>
            </a:r>
          </a:p>
          <a:p>
            <a:pPr algn="ctr">
              <a:lnSpc>
                <a:spcPct val="120000"/>
              </a:lnSpc>
            </a:pPr>
            <a:r>
              <a:rPr lang="en-US" sz="1200" dirty="0"/>
              <a:t>Security Operations (8)</a:t>
            </a:r>
          </a:p>
          <a:p>
            <a:pPr algn="ctr">
              <a:lnSpc>
                <a:spcPct val="120000"/>
              </a:lnSpc>
            </a:pPr>
            <a:r>
              <a:rPr lang="en-US" sz="1200" dirty="0"/>
              <a:t>Governance, Risk, and Compliance (13)</a:t>
            </a:r>
          </a:p>
          <a:p>
            <a:pPr algn="ctr">
              <a:lnSpc>
                <a:spcPct val="120000"/>
              </a:lnSpc>
            </a:pPr>
            <a:r>
              <a:rPr lang="en-US" sz="1200" dirty="0"/>
              <a:t>Telecommunications Network Performance Management (3)</a:t>
            </a:r>
          </a:p>
        </p:txBody>
      </p:sp>
      <p:sp>
        <p:nvSpPr>
          <p:cNvPr id="15" name="Content Placeholder 4">
            <a:extLst>
              <a:ext uri="{FF2B5EF4-FFF2-40B4-BE49-F238E27FC236}">
                <a16:creationId xmlns:a16="http://schemas.microsoft.com/office/drawing/2014/main" id="{0EAA93D9-C665-BD4A-BBF8-84B863BE6231}"/>
              </a:ext>
            </a:extLst>
          </p:cNvPr>
          <p:cNvSpPr txBox="1">
            <a:spLocks/>
          </p:cNvSpPr>
          <p:nvPr/>
        </p:nvSpPr>
        <p:spPr>
          <a:xfrm>
            <a:off x="3393643" y="1825625"/>
            <a:ext cx="2953171" cy="435133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b="1" dirty="0">
                <a:solidFill>
                  <a:schemeClr val="tx1">
                    <a:lumMod val="65000"/>
                    <a:lumOff val="35000"/>
                  </a:schemeClr>
                </a:solidFill>
              </a:rPr>
              <a:t>Employee Workflows</a:t>
            </a:r>
          </a:p>
          <a:p>
            <a:pPr marL="0" indent="0" algn="ctr">
              <a:lnSpc>
                <a:spcPct val="150000"/>
              </a:lnSpc>
              <a:buNone/>
            </a:pPr>
            <a:r>
              <a:rPr lang="en-US" sz="1200" dirty="0">
                <a:solidFill>
                  <a:schemeClr val="tx1">
                    <a:lumMod val="65000"/>
                    <a:lumOff val="35000"/>
                  </a:schemeClr>
                </a:solidFill>
              </a:rPr>
              <a:t>HR Service Delivery (16)</a:t>
            </a:r>
          </a:p>
          <a:p>
            <a:pPr marL="0" indent="0" algn="ctr">
              <a:lnSpc>
                <a:spcPct val="150000"/>
              </a:lnSpc>
              <a:buNone/>
            </a:pPr>
            <a:r>
              <a:rPr lang="en-US" sz="1200" dirty="0">
                <a:solidFill>
                  <a:schemeClr val="tx1">
                    <a:lumMod val="65000"/>
                    <a:lumOff val="35000"/>
                  </a:schemeClr>
                </a:solidFill>
              </a:rPr>
              <a:t>Workplace Service Delivery (10)</a:t>
            </a:r>
          </a:p>
          <a:p>
            <a:pPr marL="0" indent="0" algn="ctr">
              <a:lnSpc>
                <a:spcPct val="150000"/>
              </a:lnSpc>
              <a:buNone/>
            </a:pPr>
            <a:r>
              <a:rPr lang="en-US" sz="1200" dirty="0">
                <a:solidFill>
                  <a:schemeClr val="tx1">
                    <a:lumMod val="65000"/>
                    <a:lumOff val="35000"/>
                  </a:schemeClr>
                </a:solidFill>
              </a:rPr>
              <a:t>Legal Service Delivery (10)</a:t>
            </a:r>
          </a:p>
          <a:p>
            <a:pPr marL="0" indent="0" algn="ctr">
              <a:lnSpc>
                <a:spcPct val="150000"/>
              </a:lnSpc>
              <a:buNone/>
            </a:pPr>
            <a:r>
              <a:rPr lang="en-US" sz="1200" dirty="0">
                <a:solidFill>
                  <a:schemeClr val="tx1">
                    <a:lumMod val="65000"/>
                    <a:lumOff val="35000"/>
                  </a:schemeClr>
                </a:solidFill>
              </a:rPr>
              <a:t>Procurement Service Management (6)</a:t>
            </a:r>
          </a:p>
          <a:p>
            <a:pPr marL="0" indent="0" algn="ctr">
              <a:lnSpc>
                <a:spcPct val="150000"/>
              </a:lnSpc>
              <a:buNone/>
            </a:pPr>
            <a:r>
              <a:rPr lang="en-US" sz="1200" dirty="0">
                <a:solidFill>
                  <a:schemeClr val="tx1">
                    <a:lumMod val="65000"/>
                    <a:lumOff val="35000"/>
                  </a:schemeClr>
                </a:solidFill>
              </a:rPr>
              <a:t>Safe Workplace Suite (1)</a:t>
            </a:r>
          </a:p>
          <a:p>
            <a:pPr marL="0" indent="0">
              <a:buFont typeface="Arial" panose="020B0604020202020204" pitchFamily="34" charset="0"/>
              <a:buNone/>
            </a:pPr>
            <a:endParaRPr lang="en-US" sz="2000" dirty="0"/>
          </a:p>
        </p:txBody>
      </p:sp>
      <p:sp>
        <p:nvSpPr>
          <p:cNvPr id="16" name="Content Placeholder 4">
            <a:extLst>
              <a:ext uri="{FF2B5EF4-FFF2-40B4-BE49-F238E27FC236}">
                <a16:creationId xmlns:a16="http://schemas.microsoft.com/office/drawing/2014/main" id="{E9F6C497-1B31-274C-90C5-D5185A5FF1C2}"/>
              </a:ext>
            </a:extLst>
          </p:cNvPr>
          <p:cNvSpPr txBox="1">
            <a:spLocks/>
          </p:cNvSpPr>
          <p:nvPr/>
        </p:nvSpPr>
        <p:spPr>
          <a:xfrm>
            <a:off x="6464163" y="1825625"/>
            <a:ext cx="3308238" cy="435133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b="1" dirty="0">
                <a:solidFill>
                  <a:schemeClr val="tx1">
                    <a:lumMod val="65000"/>
                    <a:lumOff val="35000"/>
                  </a:schemeClr>
                </a:solidFill>
              </a:rPr>
              <a:t>Customer Workflows</a:t>
            </a:r>
          </a:p>
          <a:p>
            <a:pPr marL="0" indent="0" algn="ctr">
              <a:lnSpc>
                <a:spcPct val="150000"/>
              </a:lnSpc>
              <a:buNone/>
            </a:pPr>
            <a:r>
              <a:rPr lang="en-US" sz="1200" dirty="0">
                <a:solidFill>
                  <a:schemeClr val="tx1">
                    <a:lumMod val="65000"/>
                    <a:lumOff val="35000"/>
                  </a:schemeClr>
                </a:solidFill>
              </a:rPr>
              <a:t>Customer Service Management (29)</a:t>
            </a:r>
          </a:p>
          <a:p>
            <a:pPr marL="0" indent="0" algn="ctr">
              <a:lnSpc>
                <a:spcPct val="150000"/>
              </a:lnSpc>
              <a:buNone/>
            </a:pPr>
            <a:r>
              <a:rPr lang="en-US" sz="1200" dirty="0">
                <a:solidFill>
                  <a:schemeClr val="tx1">
                    <a:lumMod val="65000"/>
                    <a:lumOff val="35000"/>
                  </a:schemeClr>
                </a:solidFill>
              </a:rPr>
              <a:t>Field Service Management (11)</a:t>
            </a:r>
          </a:p>
          <a:p>
            <a:pPr marL="0" indent="0" algn="ctr">
              <a:lnSpc>
                <a:spcPct val="150000"/>
              </a:lnSpc>
              <a:buNone/>
            </a:pPr>
            <a:r>
              <a:rPr lang="en-US" sz="1200" dirty="0">
                <a:solidFill>
                  <a:schemeClr val="tx1">
                    <a:lumMod val="65000"/>
                    <a:lumOff val="35000"/>
                  </a:schemeClr>
                </a:solidFill>
              </a:rPr>
              <a:t>Connected Operations (4)</a:t>
            </a:r>
          </a:p>
          <a:p>
            <a:pPr marL="0" indent="0" algn="ctr">
              <a:lnSpc>
                <a:spcPct val="150000"/>
              </a:lnSpc>
              <a:buNone/>
            </a:pPr>
            <a:r>
              <a:rPr lang="en-US" sz="1200" dirty="0">
                <a:solidFill>
                  <a:schemeClr val="tx1">
                    <a:lumMod val="65000"/>
                    <a:lumOff val="35000"/>
                  </a:schemeClr>
                </a:solidFill>
              </a:rPr>
              <a:t>Financial Service Operations (25)</a:t>
            </a:r>
          </a:p>
          <a:p>
            <a:pPr marL="0" indent="0" algn="ctr">
              <a:lnSpc>
                <a:spcPct val="150000"/>
              </a:lnSpc>
              <a:buNone/>
            </a:pPr>
            <a:r>
              <a:rPr lang="en-US" sz="1200" dirty="0">
                <a:solidFill>
                  <a:schemeClr val="tx1">
                    <a:lumMod val="65000"/>
                    <a:lumOff val="35000"/>
                  </a:schemeClr>
                </a:solidFill>
              </a:rPr>
              <a:t>Telecommunications Service Management (24)</a:t>
            </a:r>
          </a:p>
        </p:txBody>
      </p:sp>
      <p:sp>
        <p:nvSpPr>
          <p:cNvPr id="18" name="Content Placeholder 4">
            <a:extLst>
              <a:ext uri="{FF2B5EF4-FFF2-40B4-BE49-F238E27FC236}">
                <a16:creationId xmlns:a16="http://schemas.microsoft.com/office/drawing/2014/main" id="{BAE04157-BFC7-D543-AA6B-FFDA3DD19FAF}"/>
              </a:ext>
            </a:extLst>
          </p:cNvPr>
          <p:cNvSpPr txBox="1">
            <a:spLocks/>
          </p:cNvSpPr>
          <p:nvPr/>
        </p:nvSpPr>
        <p:spPr>
          <a:xfrm>
            <a:off x="9603908" y="1837690"/>
            <a:ext cx="2581984" cy="435133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b="1" dirty="0">
                <a:solidFill>
                  <a:schemeClr val="tx1">
                    <a:lumMod val="65000"/>
                    <a:lumOff val="35000"/>
                  </a:schemeClr>
                </a:solidFill>
              </a:rPr>
              <a:t>Creator Workflows</a:t>
            </a:r>
          </a:p>
          <a:p>
            <a:pPr marL="0" indent="0" algn="ctr">
              <a:lnSpc>
                <a:spcPct val="150000"/>
              </a:lnSpc>
              <a:buNone/>
            </a:pPr>
            <a:r>
              <a:rPr lang="en-US" sz="1200" dirty="0">
                <a:solidFill>
                  <a:schemeClr val="tx1">
                    <a:lumMod val="65000"/>
                    <a:lumOff val="35000"/>
                  </a:schemeClr>
                </a:solidFill>
              </a:rPr>
              <a:t>App Engine (15)</a:t>
            </a:r>
          </a:p>
          <a:p>
            <a:pPr marL="0" indent="0" algn="ctr">
              <a:lnSpc>
                <a:spcPct val="150000"/>
              </a:lnSpc>
              <a:buNone/>
            </a:pPr>
            <a:r>
              <a:rPr lang="en-US" sz="1200" dirty="0">
                <a:solidFill>
                  <a:schemeClr val="tx1">
                    <a:lumMod val="65000"/>
                    <a:lumOff val="35000"/>
                  </a:schemeClr>
                </a:solidFill>
              </a:rPr>
              <a:t>IntegrationHub (8)</a:t>
            </a:r>
          </a:p>
        </p:txBody>
      </p:sp>
    </p:spTree>
    <p:extLst>
      <p:ext uri="{BB962C8B-B14F-4D97-AF65-F5344CB8AC3E}">
        <p14:creationId xmlns:p14="http://schemas.microsoft.com/office/powerpoint/2010/main" val="403716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Arial" panose="020B0604020202020204" pitchFamily="34" charset="0"/>
                <a:cs typeface="Arial" panose="020B0604020202020204" pitchFamily="34" charset="0"/>
              </a:rPr>
              <a:t>Now Platform Architecture</a:t>
            </a:r>
          </a:p>
        </p:txBody>
      </p:sp>
      <p:sp>
        <p:nvSpPr>
          <p:cNvPr id="4" name="TextBox 3">
            <a:extLst>
              <a:ext uri="{FF2B5EF4-FFF2-40B4-BE49-F238E27FC236}">
                <a16:creationId xmlns:a16="http://schemas.microsoft.com/office/drawing/2014/main" id="{128AD5C9-2AB1-0C40-8798-9126007CCEE8}"/>
              </a:ext>
            </a:extLst>
          </p:cNvPr>
          <p:cNvSpPr txBox="1"/>
          <p:nvPr/>
        </p:nvSpPr>
        <p:spPr>
          <a:xfrm>
            <a:off x="8687112" y="26504"/>
            <a:ext cx="3530134"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Lesson 2:  ServiceNow Platform Overview</a:t>
            </a:r>
            <a:endParaRPr lang="en-US" sz="1400" dirty="0">
              <a:solidFill>
                <a:schemeClr val="bg1"/>
              </a:solidFill>
            </a:endParaRPr>
          </a:p>
        </p:txBody>
      </p:sp>
      <p:pic>
        <p:nvPicPr>
          <p:cNvPr id="8" name="Picture 7">
            <a:extLst>
              <a:ext uri="{FF2B5EF4-FFF2-40B4-BE49-F238E27FC236}">
                <a16:creationId xmlns:a16="http://schemas.microsoft.com/office/drawing/2014/main" id="{D983D20B-4DD9-4A4F-AD2B-404B6C88F4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91361" y="6440557"/>
            <a:ext cx="270257" cy="284482"/>
          </a:xfrm>
          <a:prstGeom prst="rect">
            <a:avLst/>
          </a:prstGeom>
        </p:spPr>
      </p:pic>
      <p:sp>
        <p:nvSpPr>
          <p:cNvPr id="9" name="TextBox 8">
            <a:extLst>
              <a:ext uri="{FF2B5EF4-FFF2-40B4-BE49-F238E27FC236}">
                <a16:creationId xmlns:a16="http://schemas.microsoft.com/office/drawing/2014/main" id="{86D30600-F226-E847-818D-BC39ACDB94BA}"/>
              </a:ext>
            </a:extLst>
          </p:cNvPr>
          <p:cNvSpPr txBox="1"/>
          <p:nvPr/>
        </p:nvSpPr>
        <p:spPr>
          <a:xfrm>
            <a:off x="9561619" y="6398132"/>
            <a:ext cx="2621230" cy="369332"/>
          </a:xfrm>
          <a:prstGeom prst="rect">
            <a:avLst/>
          </a:prstGeom>
          <a:noFill/>
        </p:spPr>
        <p:txBody>
          <a:bodyPr wrap="none" rtlCol="0">
            <a:spAutoFit/>
          </a:bodyPr>
          <a:lstStyle/>
          <a:p>
            <a:r>
              <a:rPr lang="en-US" dirty="0">
                <a:solidFill>
                  <a:schemeClr val="tx1">
                    <a:lumMod val="85000"/>
                    <a:lumOff val="15000"/>
                  </a:schemeClr>
                </a:solidFill>
              </a:rPr>
              <a:t>ServiceNowSimple.com</a:t>
            </a:r>
          </a:p>
        </p:txBody>
      </p:sp>
      <p:sp>
        <p:nvSpPr>
          <p:cNvPr id="12" name="Content Placeholder 2">
            <a:extLst>
              <a:ext uri="{FF2B5EF4-FFF2-40B4-BE49-F238E27FC236}">
                <a16:creationId xmlns:a16="http://schemas.microsoft.com/office/drawing/2014/main" id="{7A3E868D-B469-784B-B98C-A114D5A9F9F4}"/>
              </a:ext>
            </a:extLst>
          </p:cNvPr>
          <p:cNvSpPr>
            <a:spLocks noGrp="1"/>
          </p:cNvSpPr>
          <p:nvPr>
            <p:ph idx="1"/>
          </p:nvPr>
        </p:nvSpPr>
        <p:spPr>
          <a:xfrm>
            <a:off x="576233" y="1747804"/>
            <a:ext cx="10805931" cy="4520916"/>
          </a:xfrm>
        </p:spPr>
        <p:txBody>
          <a:bodyPr vert="horz" lIns="91440" tIns="45720" rIns="91440" bIns="45720" rtlCol="0">
            <a:noAutofit/>
          </a:bodyPr>
          <a:lstStyle/>
          <a:p>
            <a:pPr marL="0" indent="0">
              <a:lnSpc>
                <a:spcPct val="150000"/>
              </a:lnSpc>
              <a:spcAft>
                <a:spcPts val="1200"/>
              </a:spcAft>
              <a:buNone/>
            </a:pPr>
            <a:r>
              <a:rPr lang="en-US" sz="1600" dirty="0">
                <a:latin typeface="Arial" panose="020B0604020202020204" pitchFamily="34" charset="0"/>
                <a:cs typeface="Arial" panose="020B0604020202020204" pitchFamily="34" charset="0"/>
              </a:rPr>
              <a:t>When you purchase an instance, it is ServiceNow’s responsibility to support the IT infrastructure and compute resources needed to enable and secure that instance.</a:t>
            </a:r>
          </a:p>
          <a:p>
            <a:pPr marL="285750" indent="-285750">
              <a:lnSpc>
                <a:spcPct val="100000"/>
              </a:lnSpc>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Enterprise Cloud</a:t>
            </a:r>
          </a:p>
          <a:p>
            <a:pPr marL="971550" lvl="1" indent="-285750">
              <a:lnSpc>
                <a:spcPct val="100000"/>
              </a:lnSpc>
              <a:spcAft>
                <a:spcPts val="1200"/>
              </a:spcAft>
            </a:pPr>
            <a:r>
              <a:rPr lang="en-US" dirty="0">
                <a:latin typeface="Arial" panose="020B0604020202020204" pitchFamily="34" charset="0"/>
                <a:cs typeface="Arial" panose="020B0604020202020204" pitchFamily="34" charset="0"/>
              </a:rPr>
              <a:t>Most cloud services are built on a multi-tenant architecture in which your platform and data are co-mingled with other companies.  ServiceNow is built on a </a:t>
            </a:r>
            <a:r>
              <a:rPr lang="en-US" b="1" dirty="0">
                <a:latin typeface="Arial" panose="020B0604020202020204" pitchFamily="34" charset="0"/>
                <a:cs typeface="Arial" panose="020B0604020202020204" pitchFamily="34" charset="0"/>
              </a:rPr>
              <a:t>multi-instance architecture</a:t>
            </a:r>
            <a:r>
              <a:rPr lang="en-US" dirty="0">
                <a:latin typeface="Arial" panose="020B0604020202020204" pitchFamily="34" charset="0"/>
                <a:cs typeface="Arial" panose="020B0604020202020204" pitchFamily="34" charset="0"/>
              </a:rPr>
              <a:t>.  You have your own instance of the platform and database.</a:t>
            </a:r>
          </a:p>
          <a:p>
            <a:pPr marL="285750" indent="-285750">
              <a:lnSpc>
                <a:spcPct val="100000"/>
              </a:lnSpc>
              <a:spcAft>
                <a:spcPts val="12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nSpc>
                <a:spcPct val="100000"/>
              </a:lnSpc>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Availability &amp; Redundancy</a:t>
            </a:r>
          </a:p>
          <a:p>
            <a:pPr marL="971550" lvl="1" indent="-285750">
              <a:lnSpc>
                <a:spcPct val="100000"/>
              </a:lnSpc>
              <a:spcAft>
                <a:spcPts val="1200"/>
              </a:spcAft>
            </a:pPr>
            <a:r>
              <a:rPr lang="en-US" dirty="0">
                <a:latin typeface="Arial" panose="020B0604020202020204" pitchFamily="34" charset="0"/>
                <a:cs typeface="Arial" panose="020B0604020202020204" pitchFamily="34" charset="0"/>
              </a:rPr>
              <a:t>All ServiceNow datacenters are paired with another datacenter to provide redundancy and failover.  </a:t>
            </a:r>
            <a:r>
              <a:rPr lang="en-US" b="1" dirty="0">
                <a:latin typeface="Arial" panose="020B0604020202020204" pitchFamily="34" charset="0"/>
                <a:cs typeface="Arial" panose="020B0604020202020204" pitchFamily="34" charset="0"/>
              </a:rPr>
              <a:t>Redundancy is built into every layer </a:t>
            </a:r>
            <a:r>
              <a:rPr lang="en-US" dirty="0">
                <a:latin typeface="Arial" panose="020B0604020202020204" pitchFamily="34" charset="0"/>
                <a:cs typeface="Arial" panose="020B0604020202020204" pitchFamily="34" charset="0"/>
              </a:rPr>
              <a:t>including devices, power, and network resources.</a:t>
            </a:r>
          </a:p>
        </p:txBody>
      </p:sp>
    </p:spTree>
    <p:extLst>
      <p:ext uri="{BB962C8B-B14F-4D97-AF65-F5344CB8AC3E}">
        <p14:creationId xmlns:p14="http://schemas.microsoft.com/office/powerpoint/2010/main" val="212323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Arial" panose="020B0604020202020204" pitchFamily="34" charset="0"/>
                <a:cs typeface="Arial" panose="020B0604020202020204" pitchFamily="34" charset="0"/>
              </a:rPr>
              <a:t>Now Platform Architecture (2)</a:t>
            </a:r>
          </a:p>
        </p:txBody>
      </p:sp>
      <p:sp>
        <p:nvSpPr>
          <p:cNvPr id="4" name="TextBox 3">
            <a:extLst>
              <a:ext uri="{FF2B5EF4-FFF2-40B4-BE49-F238E27FC236}">
                <a16:creationId xmlns:a16="http://schemas.microsoft.com/office/drawing/2014/main" id="{128AD5C9-2AB1-0C40-8798-9126007CCEE8}"/>
              </a:ext>
            </a:extLst>
          </p:cNvPr>
          <p:cNvSpPr txBox="1"/>
          <p:nvPr/>
        </p:nvSpPr>
        <p:spPr>
          <a:xfrm>
            <a:off x="8687112" y="26504"/>
            <a:ext cx="3530134"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Lesson 2:  ServiceNow Platform Overview</a:t>
            </a:r>
            <a:endParaRPr lang="en-US" sz="1400" dirty="0">
              <a:solidFill>
                <a:schemeClr val="bg1"/>
              </a:solidFill>
            </a:endParaRPr>
          </a:p>
        </p:txBody>
      </p:sp>
      <p:pic>
        <p:nvPicPr>
          <p:cNvPr id="8" name="Picture 7">
            <a:extLst>
              <a:ext uri="{FF2B5EF4-FFF2-40B4-BE49-F238E27FC236}">
                <a16:creationId xmlns:a16="http://schemas.microsoft.com/office/drawing/2014/main" id="{D983D20B-4DD9-4A4F-AD2B-404B6C88F4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91361" y="6440557"/>
            <a:ext cx="270257" cy="284482"/>
          </a:xfrm>
          <a:prstGeom prst="rect">
            <a:avLst/>
          </a:prstGeom>
        </p:spPr>
      </p:pic>
      <p:sp>
        <p:nvSpPr>
          <p:cNvPr id="9" name="TextBox 8">
            <a:extLst>
              <a:ext uri="{FF2B5EF4-FFF2-40B4-BE49-F238E27FC236}">
                <a16:creationId xmlns:a16="http://schemas.microsoft.com/office/drawing/2014/main" id="{86D30600-F226-E847-818D-BC39ACDB94BA}"/>
              </a:ext>
            </a:extLst>
          </p:cNvPr>
          <p:cNvSpPr txBox="1"/>
          <p:nvPr/>
        </p:nvSpPr>
        <p:spPr>
          <a:xfrm>
            <a:off x="9561619" y="6398132"/>
            <a:ext cx="2621230" cy="369332"/>
          </a:xfrm>
          <a:prstGeom prst="rect">
            <a:avLst/>
          </a:prstGeom>
          <a:noFill/>
        </p:spPr>
        <p:txBody>
          <a:bodyPr wrap="none" rtlCol="0">
            <a:spAutoFit/>
          </a:bodyPr>
          <a:lstStyle/>
          <a:p>
            <a:r>
              <a:rPr lang="en-US" dirty="0">
                <a:solidFill>
                  <a:schemeClr val="tx1">
                    <a:lumMod val="85000"/>
                    <a:lumOff val="15000"/>
                  </a:schemeClr>
                </a:solidFill>
              </a:rPr>
              <a:t>ServiceNowSimple.com</a:t>
            </a:r>
          </a:p>
        </p:txBody>
      </p:sp>
      <p:sp>
        <p:nvSpPr>
          <p:cNvPr id="12" name="Content Placeholder 2">
            <a:extLst>
              <a:ext uri="{FF2B5EF4-FFF2-40B4-BE49-F238E27FC236}">
                <a16:creationId xmlns:a16="http://schemas.microsoft.com/office/drawing/2014/main" id="{7A3E868D-B469-784B-B98C-A114D5A9F9F4}"/>
              </a:ext>
            </a:extLst>
          </p:cNvPr>
          <p:cNvSpPr>
            <a:spLocks noGrp="1"/>
          </p:cNvSpPr>
          <p:nvPr>
            <p:ph idx="1"/>
          </p:nvPr>
        </p:nvSpPr>
        <p:spPr>
          <a:xfrm>
            <a:off x="576233" y="1747804"/>
            <a:ext cx="10805931" cy="4520916"/>
          </a:xfrm>
        </p:spPr>
        <p:txBody>
          <a:bodyPr vert="horz" lIns="91440" tIns="45720" rIns="91440" bIns="45720" rtlCol="0">
            <a:noAutofit/>
          </a:bodyPr>
          <a:lstStyle/>
          <a:p>
            <a:pPr marL="0" indent="0">
              <a:lnSpc>
                <a:spcPct val="150000"/>
              </a:lnSpc>
              <a:spcAft>
                <a:spcPts val="1200"/>
              </a:spcAft>
              <a:buNone/>
            </a:pPr>
            <a:r>
              <a:rPr lang="en-US" sz="1600" dirty="0">
                <a:latin typeface="Arial" panose="020B0604020202020204" pitchFamily="34" charset="0"/>
                <a:cs typeface="Arial" panose="020B0604020202020204" pitchFamily="34" charset="0"/>
              </a:rPr>
              <a:t>When you purchase an instance, it is ServiceNow’s responsibility to support the IT infrastructure and compute resources needed to enable and secure that instance.</a:t>
            </a:r>
          </a:p>
          <a:p>
            <a:pPr marL="285750" indent="-285750">
              <a:lnSpc>
                <a:spcPct val="100000"/>
              </a:lnSpc>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Backups &amp; Security</a:t>
            </a:r>
          </a:p>
          <a:p>
            <a:pPr marL="971550" lvl="1" indent="-285750">
              <a:lnSpc>
                <a:spcPct val="100000"/>
              </a:lnSpc>
              <a:spcAft>
                <a:spcPts val="1200"/>
              </a:spcAft>
            </a:pPr>
            <a:r>
              <a:rPr lang="en-US" dirty="0">
                <a:latin typeface="Arial" panose="020B0604020202020204" pitchFamily="34" charset="0"/>
                <a:cs typeface="Arial" panose="020B0604020202020204" pitchFamily="34" charset="0"/>
              </a:rPr>
              <a:t>ServiceNow provides </a:t>
            </a:r>
            <a:r>
              <a:rPr lang="en-US" b="1" dirty="0">
                <a:latin typeface="Arial" panose="020B0604020202020204" pitchFamily="34" charset="0"/>
                <a:cs typeface="Arial" panose="020B0604020202020204" pitchFamily="34" charset="0"/>
              </a:rPr>
              <a:t>4 weekly full data backups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6 days of daily differential backups</a:t>
            </a:r>
            <a:r>
              <a:rPr lang="en-US" dirty="0">
                <a:latin typeface="Arial" panose="020B0604020202020204" pitchFamily="34" charset="0"/>
                <a:cs typeface="Arial" panose="020B0604020202020204" pitchFamily="34" charset="0"/>
              </a:rPr>
              <a:t>.  The entire platform Is secured using multiple technologies which have been certified by third-party security organizations.</a:t>
            </a:r>
          </a:p>
          <a:p>
            <a:pPr marL="285750" indent="-285750">
              <a:lnSpc>
                <a:spcPct val="100000"/>
              </a:lnSpc>
              <a:spcAft>
                <a:spcPts val="1200"/>
              </a:spcAft>
            </a:pPr>
            <a:endParaRPr lang="en-US" dirty="0">
              <a:latin typeface="Arial" panose="020B0604020202020204" pitchFamily="34" charset="0"/>
              <a:cs typeface="Arial" panose="020B0604020202020204" pitchFamily="34" charset="0"/>
            </a:endParaRPr>
          </a:p>
          <a:p>
            <a:pPr marL="285750" indent="-285750">
              <a:lnSpc>
                <a:spcPct val="100000"/>
              </a:lnSpc>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Domain Separation </a:t>
            </a:r>
            <a:r>
              <a:rPr lang="en-US" dirty="0">
                <a:latin typeface="Arial" panose="020B0604020202020204" pitchFamily="34" charset="0"/>
                <a:cs typeface="Arial" panose="020B0604020202020204" pitchFamily="34" charset="0"/>
              </a:rPr>
              <a:t>(multi-tenancy)</a:t>
            </a:r>
          </a:p>
          <a:p>
            <a:pPr marL="971550" lvl="1" indent="-285750">
              <a:lnSpc>
                <a:spcPct val="100000"/>
              </a:lnSpc>
              <a:spcAft>
                <a:spcPts val="1200"/>
              </a:spcAft>
            </a:pPr>
            <a:r>
              <a:rPr lang="en-US" dirty="0">
                <a:latin typeface="Arial" panose="020B0604020202020204" pitchFamily="34" charset="0"/>
                <a:cs typeface="Arial" panose="020B0604020202020204" pitchFamily="34" charset="0"/>
              </a:rPr>
              <a:t>The ServiceNow platform provides the ability to separate data, processes, and administrative tasks on an instance into logical groupings called domains.</a:t>
            </a:r>
          </a:p>
          <a:p>
            <a:pPr marL="1428750" lvl="2" indent="-285750">
              <a:lnSpc>
                <a:spcPct val="100000"/>
              </a:lnSpc>
              <a:spcAft>
                <a:spcPts val="1200"/>
              </a:spcAft>
            </a:pPr>
            <a:r>
              <a:rPr lang="en-US" dirty="0">
                <a:latin typeface="Arial" panose="020B0604020202020204" pitchFamily="34" charset="0"/>
                <a:cs typeface="Arial" panose="020B0604020202020204" pitchFamily="34" charset="0"/>
              </a:rPr>
              <a:t>All users can potentially see records from the ‘</a:t>
            </a:r>
            <a:r>
              <a:rPr lang="en-US" b="1" dirty="0">
                <a:latin typeface="Arial" panose="020B0604020202020204" pitchFamily="34" charset="0"/>
                <a:cs typeface="Arial" panose="020B0604020202020204" pitchFamily="34" charset="0"/>
              </a:rPr>
              <a:t>global domain</a:t>
            </a:r>
            <a:r>
              <a:rPr lang="en-US" dirty="0">
                <a:latin typeface="Arial" panose="020B0604020202020204" pitchFamily="34" charset="0"/>
                <a:cs typeface="Arial" panose="020B0604020202020204" pitchFamily="34" charset="0"/>
              </a:rPr>
              <a:t>’, but only users who belong to a domain can see domain-specific records.</a:t>
            </a:r>
          </a:p>
        </p:txBody>
      </p:sp>
    </p:spTree>
    <p:extLst>
      <p:ext uri="{BB962C8B-B14F-4D97-AF65-F5344CB8AC3E}">
        <p14:creationId xmlns:p14="http://schemas.microsoft.com/office/powerpoint/2010/main" val="149161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Arial" panose="020B0604020202020204" pitchFamily="34" charset="0"/>
                <a:cs typeface="Arial" panose="020B0604020202020204" pitchFamily="34" charset="0"/>
              </a:rPr>
              <a:t>Now Platform User-interfaces</a:t>
            </a:r>
          </a:p>
        </p:txBody>
      </p:sp>
      <p:sp>
        <p:nvSpPr>
          <p:cNvPr id="4" name="TextBox 3">
            <a:extLst>
              <a:ext uri="{FF2B5EF4-FFF2-40B4-BE49-F238E27FC236}">
                <a16:creationId xmlns:a16="http://schemas.microsoft.com/office/drawing/2014/main" id="{128AD5C9-2AB1-0C40-8798-9126007CCEE8}"/>
              </a:ext>
            </a:extLst>
          </p:cNvPr>
          <p:cNvSpPr txBox="1"/>
          <p:nvPr/>
        </p:nvSpPr>
        <p:spPr>
          <a:xfrm>
            <a:off x="8687112" y="26504"/>
            <a:ext cx="3530134"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Lesson 2:  ServiceNow Platform Overview</a:t>
            </a:r>
            <a:endParaRPr lang="en-US" sz="1400" dirty="0">
              <a:solidFill>
                <a:schemeClr val="bg1"/>
              </a:solidFill>
            </a:endParaRPr>
          </a:p>
        </p:txBody>
      </p:sp>
      <p:pic>
        <p:nvPicPr>
          <p:cNvPr id="8" name="Picture 7">
            <a:extLst>
              <a:ext uri="{FF2B5EF4-FFF2-40B4-BE49-F238E27FC236}">
                <a16:creationId xmlns:a16="http://schemas.microsoft.com/office/drawing/2014/main" id="{D983D20B-4DD9-4A4F-AD2B-404B6C88F4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91361" y="6440557"/>
            <a:ext cx="270257" cy="284482"/>
          </a:xfrm>
          <a:prstGeom prst="rect">
            <a:avLst/>
          </a:prstGeom>
        </p:spPr>
      </p:pic>
      <p:sp>
        <p:nvSpPr>
          <p:cNvPr id="9" name="TextBox 8">
            <a:extLst>
              <a:ext uri="{FF2B5EF4-FFF2-40B4-BE49-F238E27FC236}">
                <a16:creationId xmlns:a16="http://schemas.microsoft.com/office/drawing/2014/main" id="{86D30600-F226-E847-818D-BC39ACDB94BA}"/>
              </a:ext>
            </a:extLst>
          </p:cNvPr>
          <p:cNvSpPr txBox="1"/>
          <p:nvPr/>
        </p:nvSpPr>
        <p:spPr>
          <a:xfrm>
            <a:off x="9561619" y="6398132"/>
            <a:ext cx="2621230" cy="369332"/>
          </a:xfrm>
          <a:prstGeom prst="rect">
            <a:avLst/>
          </a:prstGeom>
          <a:noFill/>
        </p:spPr>
        <p:txBody>
          <a:bodyPr wrap="none" rtlCol="0">
            <a:spAutoFit/>
          </a:bodyPr>
          <a:lstStyle/>
          <a:p>
            <a:r>
              <a:rPr lang="en-US" dirty="0">
                <a:solidFill>
                  <a:schemeClr val="tx1">
                    <a:lumMod val="85000"/>
                    <a:lumOff val="15000"/>
                  </a:schemeClr>
                </a:solidFill>
              </a:rPr>
              <a:t>ServiceNowSimple.com</a:t>
            </a:r>
          </a:p>
        </p:txBody>
      </p:sp>
      <p:sp>
        <p:nvSpPr>
          <p:cNvPr id="12" name="Content Placeholder 2">
            <a:extLst>
              <a:ext uri="{FF2B5EF4-FFF2-40B4-BE49-F238E27FC236}">
                <a16:creationId xmlns:a16="http://schemas.microsoft.com/office/drawing/2014/main" id="{7A3E868D-B469-784B-B98C-A114D5A9F9F4}"/>
              </a:ext>
            </a:extLst>
          </p:cNvPr>
          <p:cNvSpPr>
            <a:spLocks noGrp="1"/>
          </p:cNvSpPr>
          <p:nvPr>
            <p:ph idx="1"/>
          </p:nvPr>
        </p:nvSpPr>
        <p:spPr>
          <a:xfrm>
            <a:off x="576233" y="1453164"/>
            <a:ext cx="7033607" cy="497556"/>
          </a:xfrm>
        </p:spPr>
        <p:txBody>
          <a:bodyPr vert="horz" lIns="91440" tIns="45720" rIns="91440" bIns="45720" rtlCol="0">
            <a:noAutofit/>
          </a:bodyPr>
          <a:lstStyle/>
          <a:p>
            <a:pPr marL="0" indent="0">
              <a:lnSpc>
                <a:spcPct val="150000"/>
              </a:lnSpc>
              <a:spcAft>
                <a:spcPts val="1200"/>
              </a:spcAft>
              <a:buNone/>
            </a:pPr>
            <a:r>
              <a:rPr lang="en-US" dirty="0">
                <a:latin typeface="Arial" panose="020B0604020202020204" pitchFamily="34" charset="0"/>
                <a:cs typeface="Arial" panose="020B0604020202020204" pitchFamily="34" charset="0"/>
              </a:rPr>
              <a:t>ServiceNow provides 3 user-interfaces for interacting with the Now platform.  </a:t>
            </a:r>
          </a:p>
        </p:txBody>
      </p:sp>
      <p:sp>
        <p:nvSpPr>
          <p:cNvPr id="10" name="Content Placeholder 2">
            <a:extLst>
              <a:ext uri="{FF2B5EF4-FFF2-40B4-BE49-F238E27FC236}">
                <a16:creationId xmlns:a16="http://schemas.microsoft.com/office/drawing/2014/main" id="{FACF1851-CA2E-4F49-9F7E-A146637D22BE}"/>
              </a:ext>
            </a:extLst>
          </p:cNvPr>
          <p:cNvSpPr txBox="1">
            <a:spLocks/>
          </p:cNvSpPr>
          <p:nvPr/>
        </p:nvSpPr>
        <p:spPr>
          <a:xfrm>
            <a:off x="367514" y="2213120"/>
            <a:ext cx="3293876" cy="1436475"/>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pPr>
            <a:r>
              <a:rPr lang="en-US" sz="1200" dirty="0">
                <a:latin typeface="Arial" panose="020B0604020202020204" pitchFamily="34" charset="0"/>
                <a:cs typeface="Arial" panose="020B0604020202020204" pitchFamily="34" charset="0"/>
              </a:rPr>
              <a:t>The </a:t>
            </a:r>
            <a:r>
              <a:rPr lang="en-US" sz="1400" b="1" dirty="0">
                <a:solidFill>
                  <a:srgbClr val="5680E9"/>
                </a:solidFill>
                <a:latin typeface="Arial" panose="020B0604020202020204" pitchFamily="34" charset="0"/>
                <a:cs typeface="Arial" panose="020B0604020202020204" pitchFamily="34" charset="0"/>
              </a:rPr>
              <a:t>Now Platform UI </a:t>
            </a:r>
            <a:r>
              <a:rPr lang="en-US" sz="1200" dirty="0">
                <a:latin typeface="Arial" panose="020B0604020202020204" pitchFamily="34" charset="0"/>
                <a:cs typeface="Arial" panose="020B0604020202020204" pitchFamily="34" charset="0"/>
              </a:rPr>
              <a:t>us the primary UI.  It is best used on desktop and laptop computers and is accessed via a web-browser and the instance URL.  </a:t>
            </a:r>
          </a:p>
        </p:txBody>
      </p:sp>
      <p:sp>
        <p:nvSpPr>
          <p:cNvPr id="11" name="Content Placeholder 2">
            <a:extLst>
              <a:ext uri="{FF2B5EF4-FFF2-40B4-BE49-F238E27FC236}">
                <a16:creationId xmlns:a16="http://schemas.microsoft.com/office/drawing/2014/main" id="{848D8658-8046-3C42-9100-A6725CBA648E}"/>
              </a:ext>
            </a:extLst>
          </p:cNvPr>
          <p:cNvSpPr txBox="1">
            <a:spLocks/>
          </p:cNvSpPr>
          <p:nvPr/>
        </p:nvSpPr>
        <p:spPr>
          <a:xfrm>
            <a:off x="4198444" y="2549650"/>
            <a:ext cx="3939716" cy="1645180"/>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pPr>
            <a:r>
              <a:rPr lang="en-US" sz="1200" dirty="0">
                <a:latin typeface="Arial" panose="020B0604020202020204" pitchFamily="34" charset="0"/>
                <a:cs typeface="Arial" panose="020B0604020202020204" pitchFamily="34" charset="0"/>
              </a:rPr>
              <a:t>The </a:t>
            </a:r>
            <a:r>
              <a:rPr lang="en-US" sz="1400" b="1" dirty="0">
                <a:solidFill>
                  <a:srgbClr val="5680E9"/>
                </a:solidFill>
                <a:latin typeface="Arial" panose="020B0604020202020204" pitchFamily="34" charset="0"/>
                <a:cs typeface="Arial" panose="020B0604020202020204" pitchFamily="34" charset="0"/>
              </a:rPr>
              <a:t>ServiceNow Mobile Apps </a:t>
            </a:r>
            <a:r>
              <a:rPr lang="en-US" sz="1200" dirty="0">
                <a:latin typeface="Arial" panose="020B0604020202020204" pitchFamily="34" charset="0"/>
                <a:cs typeface="Arial" panose="020B0604020202020204" pitchFamily="34" charset="0"/>
              </a:rPr>
              <a:t>are best used on mobile devices and can be installed from the device’s app store.  The </a:t>
            </a:r>
            <a:r>
              <a:rPr lang="en-US" sz="1200" b="1" dirty="0">
                <a:latin typeface="Arial" panose="020B0604020202020204" pitchFamily="34" charset="0"/>
                <a:cs typeface="Arial" panose="020B0604020202020204" pitchFamily="34" charset="0"/>
              </a:rPr>
              <a:t>ServiceNow Agent </a:t>
            </a:r>
            <a:r>
              <a:rPr lang="en-US" sz="1200" dirty="0">
                <a:latin typeface="Arial" panose="020B0604020202020204" pitchFamily="34" charset="0"/>
                <a:cs typeface="Arial" panose="020B0604020202020204" pitchFamily="34" charset="0"/>
              </a:rPr>
              <a:t>app targets fulfilling requests.  The </a:t>
            </a:r>
            <a:r>
              <a:rPr lang="en-US" sz="1200" b="1" dirty="0">
                <a:latin typeface="Arial" panose="020B0604020202020204" pitchFamily="34" charset="0"/>
                <a:cs typeface="Arial" panose="020B0604020202020204" pitchFamily="34" charset="0"/>
              </a:rPr>
              <a:t>Now Mobile </a:t>
            </a:r>
            <a:r>
              <a:rPr lang="en-US" sz="1200" dirty="0">
                <a:latin typeface="Arial" panose="020B0604020202020204" pitchFamily="34" charset="0"/>
                <a:cs typeface="Arial" panose="020B0604020202020204" pitchFamily="34" charset="0"/>
              </a:rPr>
              <a:t>app is built for the needs of employees.  The </a:t>
            </a:r>
            <a:r>
              <a:rPr lang="en-US" sz="1200" b="1" dirty="0">
                <a:latin typeface="Arial" panose="020B0604020202020204" pitchFamily="34" charset="0"/>
                <a:cs typeface="Arial" panose="020B0604020202020204" pitchFamily="34" charset="0"/>
              </a:rPr>
              <a:t>ServiceNow Onboarding</a:t>
            </a:r>
            <a:r>
              <a:rPr lang="en-US" sz="1200" dirty="0">
                <a:latin typeface="Arial" panose="020B0604020202020204" pitchFamily="34" charset="0"/>
                <a:cs typeface="Arial" panose="020B0604020202020204" pitchFamily="34" charset="0"/>
              </a:rPr>
              <a:t> app targets the needs of new-hire employees.  </a:t>
            </a:r>
          </a:p>
        </p:txBody>
      </p:sp>
      <p:sp>
        <p:nvSpPr>
          <p:cNvPr id="13" name="Content Placeholder 2">
            <a:extLst>
              <a:ext uri="{FF2B5EF4-FFF2-40B4-BE49-F238E27FC236}">
                <a16:creationId xmlns:a16="http://schemas.microsoft.com/office/drawing/2014/main" id="{ED24BABB-939B-3544-B191-0EC5B42DA22A}"/>
              </a:ext>
            </a:extLst>
          </p:cNvPr>
          <p:cNvSpPr txBox="1">
            <a:spLocks/>
          </p:cNvSpPr>
          <p:nvPr/>
        </p:nvSpPr>
        <p:spPr>
          <a:xfrm>
            <a:off x="8687112" y="3511017"/>
            <a:ext cx="3067106" cy="939063"/>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pPr>
            <a:r>
              <a:rPr lang="en-US" sz="1200" dirty="0">
                <a:latin typeface="Arial" panose="020B0604020202020204" pitchFamily="34" charset="0"/>
                <a:cs typeface="Arial" panose="020B0604020202020204" pitchFamily="34" charset="0"/>
              </a:rPr>
              <a:t>The </a:t>
            </a:r>
            <a:r>
              <a:rPr lang="en-US" sz="1400" b="1" dirty="0">
                <a:solidFill>
                  <a:srgbClr val="5680E9"/>
                </a:solidFill>
                <a:latin typeface="Arial" panose="020B0604020202020204" pitchFamily="34" charset="0"/>
                <a:cs typeface="Arial" panose="020B0604020202020204" pitchFamily="34" charset="0"/>
              </a:rPr>
              <a:t>Service Portal </a:t>
            </a:r>
            <a:r>
              <a:rPr lang="en-US" sz="1200" dirty="0">
                <a:latin typeface="Arial" panose="020B0604020202020204" pitchFamily="34" charset="0"/>
                <a:cs typeface="Arial" panose="020B0604020202020204" pitchFamily="34" charset="0"/>
              </a:rPr>
              <a:t>is a user-friendly, self-service, widget-based portal accessed via a web-browser and special URL.</a:t>
            </a:r>
          </a:p>
        </p:txBody>
      </p:sp>
      <p:pic>
        <p:nvPicPr>
          <p:cNvPr id="5" name="Picture 4" descr="Graphical user interface, application&#10;&#10;Description automatically generated">
            <a:extLst>
              <a:ext uri="{FF2B5EF4-FFF2-40B4-BE49-F238E27FC236}">
                <a16:creationId xmlns:a16="http://schemas.microsoft.com/office/drawing/2014/main" id="{0ABA682F-7A14-4A47-AD15-99B72F6A6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88" y="3536362"/>
            <a:ext cx="2634328" cy="1381415"/>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601B8D21-04F9-7647-9EE9-DA0F05696F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6386" y="4430269"/>
            <a:ext cx="2286071" cy="1946495"/>
          </a:xfrm>
          <a:prstGeom prst="rect">
            <a:avLst/>
          </a:prstGeom>
        </p:spPr>
      </p:pic>
      <p:pic>
        <p:nvPicPr>
          <p:cNvPr id="16" name="Picture 15" descr="Graphical user interface&#10;&#10;Description automatically generated">
            <a:extLst>
              <a:ext uri="{FF2B5EF4-FFF2-40B4-BE49-F238E27FC236}">
                <a16:creationId xmlns:a16="http://schemas.microsoft.com/office/drawing/2014/main" id="{EB61030C-31A7-144E-8B94-590B522C45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2948" y="4614795"/>
            <a:ext cx="2621194" cy="1452142"/>
          </a:xfrm>
          <a:prstGeom prst="rect">
            <a:avLst/>
          </a:prstGeom>
        </p:spPr>
      </p:pic>
    </p:spTree>
    <p:extLst>
      <p:ext uri="{BB962C8B-B14F-4D97-AF65-F5344CB8AC3E}">
        <p14:creationId xmlns:p14="http://schemas.microsoft.com/office/powerpoint/2010/main" val="403092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Arial" panose="020B0604020202020204" pitchFamily="34" charset="0"/>
                <a:cs typeface="Arial" panose="020B0604020202020204" pitchFamily="34" charset="0"/>
              </a:rPr>
              <a:t>Role-based Access</a:t>
            </a:r>
          </a:p>
        </p:txBody>
      </p:sp>
      <p:sp>
        <p:nvSpPr>
          <p:cNvPr id="4" name="TextBox 3">
            <a:extLst>
              <a:ext uri="{FF2B5EF4-FFF2-40B4-BE49-F238E27FC236}">
                <a16:creationId xmlns:a16="http://schemas.microsoft.com/office/drawing/2014/main" id="{128AD5C9-2AB1-0C40-8798-9126007CCEE8}"/>
              </a:ext>
            </a:extLst>
          </p:cNvPr>
          <p:cNvSpPr txBox="1"/>
          <p:nvPr/>
        </p:nvSpPr>
        <p:spPr>
          <a:xfrm>
            <a:off x="8687112" y="26504"/>
            <a:ext cx="3530134"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Lesson 2:  ServiceNow Platform Overview</a:t>
            </a:r>
            <a:endParaRPr lang="en-US" sz="1400" dirty="0">
              <a:solidFill>
                <a:schemeClr val="bg1"/>
              </a:solidFill>
            </a:endParaRPr>
          </a:p>
        </p:txBody>
      </p:sp>
      <p:pic>
        <p:nvPicPr>
          <p:cNvPr id="8" name="Picture 7">
            <a:extLst>
              <a:ext uri="{FF2B5EF4-FFF2-40B4-BE49-F238E27FC236}">
                <a16:creationId xmlns:a16="http://schemas.microsoft.com/office/drawing/2014/main" id="{D983D20B-4DD9-4A4F-AD2B-404B6C88F4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91361" y="6440557"/>
            <a:ext cx="270257" cy="284482"/>
          </a:xfrm>
          <a:prstGeom prst="rect">
            <a:avLst/>
          </a:prstGeom>
        </p:spPr>
      </p:pic>
      <p:sp>
        <p:nvSpPr>
          <p:cNvPr id="9" name="TextBox 8">
            <a:extLst>
              <a:ext uri="{FF2B5EF4-FFF2-40B4-BE49-F238E27FC236}">
                <a16:creationId xmlns:a16="http://schemas.microsoft.com/office/drawing/2014/main" id="{86D30600-F226-E847-818D-BC39ACDB94BA}"/>
              </a:ext>
            </a:extLst>
          </p:cNvPr>
          <p:cNvSpPr txBox="1"/>
          <p:nvPr/>
        </p:nvSpPr>
        <p:spPr>
          <a:xfrm>
            <a:off x="9561619" y="6398132"/>
            <a:ext cx="2621230" cy="369332"/>
          </a:xfrm>
          <a:prstGeom prst="rect">
            <a:avLst/>
          </a:prstGeom>
          <a:noFill/>
        </p:spPr>
        <p:txBody>
          <a:bodyPr wrap="none" rtlCol="0">
            <a:spAutoFit/>
          </a:bodyPr>
          <a:lstStyle/>
          <a:p>
            <a:r>
              <a:rPr lang="en-US" dirty="0">
                <a:solidFill>
                  <a:schemeClr val="tx1">
                    <a:lumMod val="85000"/>
                    <a:lumOff val="15000"/>
                  </a:schemeClr>
                </a:solidFill>
              </a:rPr>
              <a:t>ServiceNowSimple.com</a:t>
            </a:r>
          </a:p>
        </p:txBody>
      </p:sp>
      <p:sp>
        <p:nvSpPr>
          <p:cNvPr id="12" name="Content Placeholder 2">
            <a:extLst>
              <a:ext uri="{FF2B5EF4-FFF2-40B4-BE49-F238E27FC236}">
                <a16:creationId xmlns:a16="http://schemas.microsoft.com/office/drawing/2014/main" id="{7A3E868D-B469-784B-B98C-A114D5A9F9F4}"/>
              </a:ext>
            </a:extLst>
          </p:cNvPr>
          <p:cNvSpPr>
            <a:spLocks noGrp="1"/>
          </p:cNvSpPr>
          <p:nvPr>
            <p:ph idx="1"/>
          </p:nvPr>
        </p:nvSpPr>
        <p:spPr>
          <a:xfrm>
            <a:off x="576233" y="1595403"/>
            <a:ext cx="10805931" cy="4692753"/>
          </a:xfrm>
        </p:spPr>
        <p:txBody>
          <a:bodyPr vert="horz" lIns="91440" tIns="45720" rIns="91440" bIns="45720" rtlCol="0">
            <a:noAutofit/>
          </a:bodyPr>
          <a:lstStyle/>
          <a:p>
            <a:pPr marL="0" indent="0">
              <a:lnSpc>
                <a:spcPct val="150000"/>
              </a:lnSpc>
              <a:spcAft>
                <a:spcPts val="600"/>
              </a:spcAft>
              <a:buNone/>
            </a:pPr>
            <a:r>
              <a:rPr lang="en-US" sz="1400" dirty="0">
                <a:latin typeface="Arial" panose="020B0604020202020204" pitchFamily="34" charset="0"/>
                <a:cs typeface="Arial" panose="020B0604020202020204" pitchFamily="34" charset="0"/>
              </a:rPr>
              <a:t>Not every member of an organization needs access to all information all the time.  ServiceNow uses role-based access to ensure a user can get the information they need, and no more.  The primary components include:</a:t>
            </a:r>
          </a:p>
          <a:p>
            <a:pPr marL="285750" indent="-285750">
              <a:lnSpc>
                <a:spcPct val="15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 </a:t>
            </a:r>
            <a:r>
              <a:rPr lang="en-US" sz="1800" b="1" dirty="0">
                <a:latin typeface="Arial" panose="020B0604020202020204" pitchFamily="34" charset="0"/>
                <a:cs typeface="Arial" panose="020B0604020202020204" pitchFamily="34" charset="0"/>
              </a:rPr>
              <a:t>User</a:t>
            </a:r>
            <a:r>
              <a:rPr lang="en-US" sz="1400" dirty="0">
                <a:latin typeface="Arial" panose="020B0604020202020204" pitchFamily="34" charset="0"/>
                <a:cs typeface="Arial" panose="020B0604020202020204" pitchFamily="34" charset="0"/>
              </a:rPr>
              <a:t> is an individual that has been given access to an instance.  Users are usually assigned to 1 or more groups and can be granted multiple roles. A user with no roles assigned is called a self-service user.  They can login and access actions like viewing the homepage, Service Catalog, articles, and surveys.</a:t>
            </a:r>
          </a:p>
          <a:p>
            <a:pPr marL="285750" indent="-285750">
              <a:lnSpc>
                <a:spcPct val="150000"/>
              </a:lnSpc>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lnSpc>
                <a:spcPct val="15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 </a:t>
            </a:r>
            <a:r>
              <a:rPr lang="en-US" sz="1800" b="1" dirty="0">
                <a:latin typeface="Arial" panose="020B0604020202020204" pitchFamily="34" charset="0"/>
                <a:cs typeface="Arial" panose="020B0604020202020204" pitchFamily="34" charset="0"/>
              </a:rPr>
              <a:t>Group</a:t>
            </a:r>
            <a:r>
              <a:rPr lang="en-US" sz="1400" dirty="0">
                <a:latin typeface="Arial" panose="020B0604020202020204" pitchFamily="34" charset="0"/>
                <a:cs typeface="Arial" panose="020B0604020202020204" pitchFamily="34" charset="0"/>
              </a:rPr>
              <a:t> is a set of users who share a common purpose and need access to similar data.  Multiple roles can be assigned to a single group.</a:t>
            </a:r>
          </a:p>
          <a:p>
            <a:pPr marL="285750" indent="-285750">
              <a:lnSpc>
                <a:spcPct val="150000"/>
              </a:lnSpc>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lnSpc>
                <a:spcPct val="15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 </a:t>
            </a:r>
            <a:r>
              <a:rPr lang="en-US" sz="1800" b="1" dirty="0">
                <a:latin typeface="Arial" panose="020B0604020202020204" pitchFamily="34" charset="0"/>
                <a:cs typeface="Arial" panose="020B0604020202020204" pitchFamily="34" charset="0"/>
              </a:rPr>
              <a:t>Role</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is a collection of </a:t>
            </a:r>
            <a:r>
              <a:rPr lang="en-US" sz="1400" b="1" dirty="0">
                <a:latin typeface="Arial" panose="020B0604020202020204" pitchFamily="34" charset="0"/>
                <a:cs typeface="Arial" panose="020B0604020202020204" pitchFamily="34" charset="0"/>
              </a:rPr>
              <a:t>permissions</a:t>
            </a:r>
            <a:r>
              <a:rPr lang="en-US" sz="1400" dirty="0">
                <a:latin typeface="Arial" panose="020B0604020202020204" pitchFamily="34" charset="0"/>
                <a:cs typeface="Arial" panose="020B0604020202020204" pitchFamily="34" charset="0"/>
              </a:rPr>
              <a:t>.  A role can be assigned to an individual user, a group of users, or another role.  Multiple roles can be assigned to a single role.  It’s best to assign roles to a group rather than an individual user.</a:t>
            </a:r>
          </a:p>
        </p:txBody>
      </p:sp>
    </p:spTree>
    <p:extLst>
      <p:ext uri="{BB962C8B-B14F-4D97-AF65-F5344CB8AC3E}">
        <p14:creationId xmlns:p14="http://schemas.microsoft.com/office/powerpoint/2010/main" val="492352237"/>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DCB38D-89A7-4028-9490-C6CFD8B9ACEE}" vid="{AD1CAB8A-25D8-47C1-9714-E89BAB2EE4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WelcomeDoc</Template>
  <TotalTime>5832</TotalTime>
  <Words>1048</Words>
  <Application>Microsoft Macintosh PowerPoint</Application>
  <PresentationFormat>Widescreen</PresentationFormat>
  <Paragraphs>115</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WelcomeDoc</vt:lpstr>
      <vt:lpstr>Lesson 2:  ServiceNow Platform Overview</vt:lpstr>
      <vt:lpstr>Meet Fred Luddy</vt:lpstr>
      <vt:lpstr>The Now Platform</vt:lpstr>
      <vt:lpstr>Applications and Workflows</vt:lpstr>
      <vt:lpstr>Applications and Workflows</vt:lpstr>
      <vt:lpstr>Now Platform Architecture</vt:lpstr>
      <vt:lpstr>Now Platform Architecture (2)</vt:lpstr>
      <vt:lpstr>Now Platform User-interfaces</vt:lpstr>
      <vt:lpstr>Role-based Access</vt:lpstr>
      <vt:lpstr>User Authentication</vt:lpstr>
      <vt:lpstr>Lesson 2 Complete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ServiceNow Platform Overview</dc:title>
  <dc:subject/>
  <dc:creator>Jeffery Thies</dc:creator>
  <cp:keywords/>
  <dc:description/>
  <cp:lastModifiedBy>Jeffery Thies</cp:lastModifiedBy>
  <cp:revision>47</cp:revision>
  <dcterms:created xsi:type="dcterms:W3CDTF">2021-11-19T01:05:28Z</dcterms:created>
  <dcterms:modified xsi:type="dcterms:W3CDTF">2021-11-29T15:48:46Z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rogh@microsoft.com</vt:lpwstr>
  </property>
  <property fmtid="{D5CDD505-2E9C-101B-9397-08002B2CF9AE}" pid="5" name="MSIP_Label_f42aa342-8706-4288-bd11-ebb85995028c_SetDate">
    <vt:lpwstr>2018-02-05T19:56:32.6740186Z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