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57" r:id="rId4"/>
    <p:sldId id="275" r:id="rId5"/>
    <p:sldId id="277" r:id="rId6"/>
    <p:sldId id="266" r:id="rId7"/>
    <p:sldId id="267" r:id="rId8"/>
    <p:sldId id="268" r:id="rId9"/>
    <p:sldId id="269" r:id="rId10"/>
    <p:sldId id="261" r:id="rId11"/>
    <p:sldId id="258" r:id="rId12"/>
    <p:sldId id="278" r:id="rId13"/>
    <p:sldId id="285" r:id="rId14"/>
    <p:sldId id="284" r:id="rId15"/>
    <p:sldId id="262" r:id="rId16"/>
    <p:sldId id="259" r:id="rId17"/>
    <p:sldId id="286" r:id="rId18"/>
    <p:sldId id="294" r:id="rId19"/>
    <p:sldId id="289" r:id="rId20"/>
    <p:sldId id="287" r:id="rId21"/>
    <p:sldId id="288" r:id="rId22"/>
    <p:sldId id="290" r:id="rId23"/>
    <p:sldId id="291" r:id="rId24"/>
    <p:sldId id="29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D84E"/>
    <a:srgbClr val="032D43"/>
    <a:srgbClr val="027393"/>
    <a:srgbClr val="F8FBFD"/>
    <a:srgbClr val="CAE0E5"/>
    <a:srgbClr val="5E16EB"/>
    <a:srgbClr val="032C42"/>
    <a:srgbClr val="3E5052"/>
    <a:srgbClr val="283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91"/>
    <p:restoredTop sz="94650"/>
  </p:normalViewPr>
  <p:slideViewPr>
    <p:cSldViewPr snapToGrid="0">
      <p:cViewPr varScale="1">
        <p:scale>
          <a:sx n="72" d="100"/>
          <a:sy n="72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Thies" userId="8cc19ffd055d15a7" providerId="LiveId" clId="{B266EF53-3ED4-4153-A24B-710922D5CD9D}"/>
    <pc:docChg chg="delSld">
      <pc:chgData name="Jeff Thies" userId="8cc19ffd055d15a7" providerId="LiveId" clId="{B266EF53-3ED4-4153-A24B-710922D5CD9D}" dt="2023-10-27T11:23:52.054" v="15" actId="47"/>
      <pc:docMkLst>
        <pc:docMk/>
      </pc:docMkLst>
      <pc:sldChg chg="del">
        <pc:chgData name="Jeff Thies" userId="8cc19ffd055d15a7" providerId="LiveId" clId="{B266EF53-3ED4-4153-A24B-710922D5CD9D}" dt="2023-10-27T11:21:18.629" v="0" actId="47"/>
        <pc:sldMkLst>
          <pc:docMk/>
          <pc:sldMk cId="3914586929" sldId="263"/>
        </pc:sldMkLst>
      </pc:sldChg>
      <pc:sldChg chg="del">
        <pc:chgData name="Jeff Thies" userId="8cc19ffd055d15a7" providerId="LiveId" clId="{B266EF53-3ED4-4153-A24B-710922D5CD9D}" dt="2023-10-27T11:21:58.616" v="5" actId="47"/>
        <pc:sldMkLst>
          <pc:docMk/>
          <pc:sldMk cId="3331958658" sldId="264"/>
        </pc:sldMkLst>
      </pc:sldChg>
      <pc:sldChg chg="del">
        <pc:chgData name="Jeff Thies" userId="8cc19ffd055d15a7" providerId="LiveId" clId="{B266EF53-3ED4-4153-A24B-710922D5CD9D}" dt="2023-10-27T11:22:27.163" v="7" actId="47"/>
        <pc:sldMkLst>
          <pc:docMk/>
          <pc:sldMk cId="482943677" sldId="265"/>
        </pc:sldMkLst>
      </pc:sldChg>
      <pc:sldChg chg="del">
        <pc:chgData name="Jeff Thies" userId="8cc19ffd055d15a7" providerId="LiveId" clId="{B266EF53-3ED4-4153-A24B-710922D5CD9D}" dt="2023-10-27T11:21:20.457" v="1" actId="47"/>
        <pc:sldMkLst>
          <pc:docMk/>
          <pc:sldMk cId="3273239990" sldId="270"/>
        </pc:sldMkLst>
      </pc:sldChg>
      <pc:sldChg chg="del">
        <pc:chgData name="Jeff Thies" userId="8cc19ffd055d15a7" providerId="LiveId" clId="{B266EF53-3ED4-4153-A24B-710922D5CD9D}" dt="2023-10-27T11:21:21.403" v="2" actId="47"/>
        <pc:sldMkLst>
          <pc:docMk/>
          <pc:sldMk cId="2722418262" sldId="272"/>
        </pc:sldMkLst>
      </pc:sldChg>
      <pc:sldChg chg="del">
        <pc:chgData name="Jeff Thies" userId="8cc19ffd055d15a7" providerId="LiveId" clId="{B266EF53-3ED4-4153-A24B-710922D5CD9D}" dt="2023-10-27T11:21:26.668" v="3" actId="47"/>
        <pc:sldMkLst>
          <pc:docMk/>
          <pc:sldMk cId="3577357328" sldId="273"/>
        </pc:sldMkLst>
      </pc:sldChg>
      <pc:sldChg chg="del">
        <pc:chgData name="Jeff Thies" userId="8cc19ffd055d15a7" providerId="LiveId" clId="{B266EF53-3ED4-4153-A24B-710922D5CD9D}" dt="2023-10-27T11:21:32.506" v="4" actId="47"/>
        <pc:sldMkLst>
          <pc:docMk/>
          <pc:sldMk cId="3922955468" sldId="274"/>
        </pc:sldMkLst>
      </pc:sldChg>
      <pc:sldChg chg="del">
        <pc:chgData name="Jeff Thies" userId="8cc19ffd055d15a7" providerId="LiveId" clId="{B266EF53-3ED4-4153-A24B-710922D5CD9D}" dt="2023-10-27T11:22:10.890" v="6" actId="47"/>
        <pc:sldMkLst>
          <pc:docMk/>
          <pc:sldMk cId="3532694049" sldId="276"/>
        </pc:sldMkLst>
      </pc:sldChg>
      <pc:sldChg chg="del">
        <pc:chgData name="Jeff Thies" userId="8cc19ffd055d15a7" providerId="LiveId" clId="{B266EF53-3ED4-4153-A24B-710922D5CD9D}" dt="2023-10-27T11:22:50.124" v="8" actId="47"/>
        <pc:sldMkLst>
          <pc:docMk/>
          <pc:sldMk cId="1920218582" sldId="279"/>
        </pc:sldMkLst>
      </pc:sldChg>
      <pc:sldChg chg="del">
        <pc:chgData name="Jeff Thies" userId="8cc19ffd055d15a7" providerId="LiveId" clId="{B266EF53-3ED4-4153-A24B-710922D5CD9D}" dt="2023-10-27T11:22:59.547" v="9" actId="47"/>
        <pc:sldMkLst>
          <pc:docMk/>
          <pc:sldMk cId="2049159474" sldId="280"/>
        </pc:sldMkLst>
      </pc:sldChg>
      <pc:sldChg chg="del">
        <pc:chgData name="Jeff Thies" userId="8cc19ffd055d15a7" providerId="LiveId" clId="{B266EF53-3ED4-4153-A24B-710922D5CD9D}" dt="2023-10-27T11:23:04.865" v="10" actId="47"/>
        <pc:sldMkLst>
          <pc:docMk/>
          <pc:sldMk cId="1955506517" sldId="281"/>
        </pc:sldMkLst>
      </pc:sldChg>
      <pc:sldChg chg="del">
        <pc:chgData name="Jeff Thies" userId="8cc19ffd055d15a7" providerId="LiveId" clId="{B266EF53-3ED4-4153-A24B-710922D5CD9D}" dt="2023-10-27T11:23:12.497" v="11" actId="47"/>
        <pc:sldMkLst>
          <pc:docMk/>
          <pc:sldMk cId="3902890394" sldId="282"/>
        </pc:sldMkLst>
      </pc:sldChg>
      <pc:sldChg chg="del">
        <pc:chgData name="Jeff Thies" userId="8cc19ffd055d15a7" providerId="LiveId" clId="{B266EF53-3ED4-4153-A24B-710922D5CD9D}" dt="2023-10-27T11:23:13.992" v="12" actId="47"/>
        <pc:sldMkLst>
          <pc:docMk/>
          <pc:sldMk cId="549670170" sldId="283"/>
        </pc:sldMkLst>
      </pc:sldChg>
      <pc:sldChg chg="del">
        <pc:chgData name="Jeff Thies" userId="8cc19ffd055d15a7" providerId="LiveId" clId="{B266EF53-3ED4-4153-A24B-710922D5CD9D}" dt="2023-10-27T11:23:51.127" v="14" actId="47"/>
        <pc:sldMkLst>
          <pc:docMk/>
          <pc:sldMk cId="3515834478" sldId="292"/>
        </pc:sldMkLst>
      </pc:sldChg>
      <pc:sldChg chg="del">
        <pc:chgData name="Jeff Thies" userId="8cc19ffd055d15a7" providerId="LiveId" clId="{B266EF53-3ED4-4153-A24B-710922D5CD9D}" dt="2023-10-27T11:23:20.404" v="13" actId="47"/>
        <pc:sldMkLst>
          <pc:docMk/>
          <pc:sldMk cId="2332829558" sldId="293"/>
        </pc:sldMkLst>
      </pc:sldChg>
      <pc:sldChg chg="del">
        <pc:chgData name="Jeff Thies" userId="8cc19ffd055d15a7" providerId="LiveId" clId="{B266EF53-3ED4-4153-A24B-710922D5CD9D}" dt="2023-10-27T11:23:52.054" v="15" actId="47"/>
        <pc:sldMkLst>
          <pc:docMk/>
          <pc:sldMk cId="171890434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5ED15-77E0-A245-9534-3AF90398F7D1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297B3-2635-D54C-8004-D90AF9A1B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6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297B3-2635-D54C-8004-D90AF9A1B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0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297B3-2635-D54C-8004-D90AF9A1B9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3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297B3-2635-D54C-8004-D90AF9A1B9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7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297B3-2635-D54C-8004-D90AF9A1B9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1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16894-BF35-45EF-61D9-10BB26160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8A9E48-14D8-2D0A-900F-2E506F74E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B649-ABBC-7D4F-62E1-2F0254473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C17E3-60EB-3CEF-7C7C-F7CCAA63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254F4-54D6-8D96-E362-2763E9C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6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9AB4-61DB-88A7-60D5-A9F4238A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67384-3288-B713-4B92-42EA07467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1D6B0-8FF3-7B75-D715-34EF14D26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DB0CF-3283-8F52-B234-7FD969C2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D75E1-8B0C-332E-64AE-865A208C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0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863573-02D5-CC53-DC1F-0CDD1A453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49C739-DDBB-179E-875D-ED4672740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DA0B2-AF01-CDA9-6281-4B1643B3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6DDAF-8545-00F1-E69D-8CB5C52F1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8C6F5-9C8F-A53F-4070-CD2A7B31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3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D63BF-E60D-984B-2E93-8C65935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EED63-07F3-BE6A-C1C5-FE9B18EFA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BCCE8-E728-5017-9CF3-13E677978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2908B-CF9F-C0B4-DAE4-3D51B136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ED038-7B3E-FFB3-2B41-C6BEECF9E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6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2699-FC22-87B2-3E17-B80C999D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7817F-60FE-2749-EE8C-902C49B87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E82E-7752-4A39-5A3F-777BAF331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B2469-D76A-81E1-60E5-70CE6256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54EF2-8E6F-3E35-C3DC-2151D3C46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3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BA03C-B092-588F-65DC-2CA8EA39F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30109-4413-7994-9CF1-F2DCF0029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32355-4F98-E47F-EC68-A7529F43C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8B189-AD0E-AA2C-6B8A-744E6893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10037-4602-CDB5-21F6-77083209C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DB40E-19B9-5925-6C66-4A1994C9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C87F-74D4-8CFC-A1D1-C7F5BB81E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85DF-86BC-99DF-DE13-FC4240420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9D0FD-666E-3811-8B16-30902391D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F4F2A8-2BB4-3B17-0EEC-84E9C9BD9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C4270-0606-9720-EA35-9E6019581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211824-DCF2-6926-10CD-7F01B7CCE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74F85B-46CD-41E6-A465-9BEDDEFB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94F422-2C81-F37F-E1CE-122991AAF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6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9A92-8A41-C9F8-AF89-4A118A806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109E2-8BD9-F847-1A0F-C30DAA5FB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0DE3FB-8BA1-B2A6-A136-B413760C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D81EC-89BD-4CC4-426C-CEED8543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9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94239-577F-31F5-2816-E294DC948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84063C-03D9-2351-0A1B-067621729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1E40E-6546-9DA0-E62A-342A7BACA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2940-2342-1295-6D94-47A567B2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E2BD-F270-8B8E-958A-7EE861EC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344A2-8CA0-24D4-51AD-06C179A2E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7B6A8-9A59-EDE1-313D-E5ABD2EDC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262DC-49C8-34AB-D065-966D56862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34623-7690-4EE4-120B-F21959796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7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4CE02-51F4-5F1B-A077-D849D7F5E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3650C0-B79B-B9E9-3160-C5186BEC8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A851B-81EE-E658-B8F6-651147564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CF8FD-C0A9-92CE-8B66-C67E0F56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B8928-6282-97EB-C53F-9B678ED5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C839B-BCE1-C75C-E26A-D0E9FCF0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9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684DBC-F614-1DB2-8047-2A9B2E989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A2411-292A-A426-3E5E-6484F7D7B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64657-CB50-D4EB-B11D-A5FD7C75D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ADCCA-40E9-2342-98FA-7B8136FCE99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1B8A8-CD6B-3BCD-1F8E-1C0709ED7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7FCDC-E02D-455E-64EB-36281107A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D899E-D7A3-344D-8DBA-9CB26B86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1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3727C-ACE2-1041-C92D-DB1EA736F0C7}"/>
              </a:ext>
            </a:extLst>
          </p:cNvPr>
          <p:cNvSpPr/>
          <p:nvPr/>
        </p:nvSpPr>
        <p:spPr>
          <a:xfrm>
            <a:off x="1695449" y="1229705"/>
            <a:ext cx="8591551" cy="1569660"/>
          </a:xfrm>
          <a:prstGeom prst="rect">
            <a:avLst/>
          </a:prstGeom>
          <a:solidFill>
            <a:srgbClr val="032D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60892-6D63-86EF-4B35-034B153A16B9}"/>
              </a:ext>
            </a:extLst>
          </p:cNvPr>
          <p:cNvSpPr txBox="1"/>
          <p:nvPr/>
        </p:nvSpPr>
        <p:spPr>
          <a:xfrm>
            <a:off x="1770456" y="1315433"/>
            <a:ext cx="82593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spc="-300" dirty="0">
                <a:solidFill>
                  <a:schemeClr val="bg1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SERVICEN</a:t>
            </a:r>
            <a:r>
              <a:rPr lang="en-US" sz="9600" b="1" spc="-300" dirty="0">
                <a:solidFill>
                  <a:srgbClr val="62D84E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O</a:t>
            </a:r>
            <a:r>
              <a:rPr lang="en-US" sz="9600" b="1" spc="-300" dirty="0">
                <a:solidFill>
                  <a:schemeClr val="bg1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W</a:t>
            </a:r>
            <a:endParaRPr lang="en-US" sz="8800" b="1" spc="-300" dirty="0">
              <a:solidFill>
                <a:schemeClr val="bg1"/>
              </a:solidFill>
              <a:latin typeface="Helvetica" pitchFamily="2" charset="0"/>
              <a:ea typeface="PingFang HK" panose="020B0400000000000000" pitchFamily="34" charset="-120"/>
              <a:cs typeface="Aharoni" panose="02010803020104030203" pitchFamily="2" charset="-79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4A2E6D-A352-E9CF-48FC-D502EE68D85A}"/>
              </a:ext>
            </a:extLst>
          </p:cNvPr>
          <p:cNvGrpSpPr/>
          <p:nvPr/>
        </p:nvGrpSpPr>
        <p:grpSpPr>
          <a:xfrm>
            <a:off x="1695448" y="4164708"/>
            <a:ext cx="8591550" cy="1683964"/>
            <a:chOff x="2081212" y="4512387"/>
            <a:chExt cx="8029576" cy="16839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DE04E3-6800-33CF-933C-71C198F50368}"/>
                </a:ext>
              </a:extLst>
            </p:cNvPr>
            <p:cNvSpPr/>
            <p:nvPr/>
          </p:nvSpPr>
          <p:spPr>
            <a:xfrm>
              <a:off x="2081212" y="4512387"/>
              <a:ext cx="8029576" cy="1655388"/>
            </a:xfrm>
            <a:prstGeom prst="rect">
              <a:avLst/>
            </a:prstGeom>
            <a:solidFill>
              <a:srgbClr val="032D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7A388A-63A4-A5AA-BA9C-359C03E74F99}"/>
                </a:ext>
              </a:extLst>
            </p:cNvPr>
            <p:cNvSpPr txBox="1"/>
            <p:nvPr/>
          </p:nvSpPr>
          <p:spPr>
            <a:xfrm>
              <a:off x="2570178" y="4626691"/>
              <a:ext cx="6881176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600" b="1" spc="-300" dirty="0">
                  <a:solidFill>
                    <a:schemeClr val="bg1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ANSWERED!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27582D4-993C-F203-AE60-667C7A99C4E5}"/>
              </a:ext>
            </a:extLst>
          </p:cNvPr>
          <p:cNvGrpSpPr/>
          <p:nvPr/>
        </p:nvGrpSpPr>
        <p:grpSpPr>
          <a:xfrm rot="21362074">
            <a:off x="1695448" y="2832517"/>
            <a:ext cx="8591549" cy="1292548"/>
            <a:chOff x="2081212" y="3057842"/>
            <a:chExt cx="8506630" cy="129254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34239E4-7CA8-03AF-ACF0-9DCA56F365CB}"/>
                </a:ext>
              </a:extLst>
            </p:cNvPr>
            <p:cNvSpPr/>
            <p:nvPr/>
          </p:nvSpPr>
          <p:spPr>
            <a:xfrm>
              <a:off x="2081212" y="3057842"/>
              <a:ext cx="8506630" cy="12860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2B0CE2-1170-44FA-4BBA-7E036A9FCF9B}"/>
                </a:ext>
              </a:extLst>
            </p:cNvPr>
            <p:cNvSpPr txBox="1"/>
            <p:nvPr/>
          </p:nvSpPr>
          <p:spPr>
            <a:xfrm>
              <a:off x="2308292" y="3150061"/>
              <a:ext cx="795456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7200" b="1" spc="-300" dirty="0"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TOP 3 QUESTIONS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2618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3727C-ACE2-1041-C92D-DB1EA736F0C7}"/>
              </a:ext>
            </a:extLst>
          </p:cNvPr>
          <p:cNvSpPr/>
          <p:nvPr/>
        </p:nvSpPr>
        <p:spPr>
          <a:xfrm>
            <a:off x="1695449" y="1229705"/>
            <a:ext cx="8591551" cy="1569660"/>
          </a:xfrm>
          <a:prstGeom prst="rect">
            <a:avLst/>
          </a:prstGeom>
          <a:solidFill>
            <a:srgbClr val="032D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60892-6D63-86EF-4B35-034B153A16B9}"/>
              </a:ext>
            </a:extLst>
          </p:cNvPr>
          <p:cNvSpPr txBox="1"/>
          <p:nvPr/>
        </p:nvSpPr>
        <p:spPr>
          <a:xfrm>
            <a:off x="1770456" y="1315433"/>
            <a:ext cx="82593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spc="-300" dirty="0">
                <a:solidFill>
                  <a:schemeClr val="bg1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QUESTION </a:t>
            </a:r>
            <a:r>
              <a:rPr lang="en-US" sz="9600" b="1" spc="-300" dirty="0">
                <a:solidFill>
                  <a:srgbClr val="62D84E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2</a:t>
            </a:r>
            <a:endParaRPr lang="en-US" sz="8800" b="1" spc="-300" dirty="0">
              <a:solidFill>
                <a:srgbClr val="62D84E"/>
              </a:solidFill>
              <a:latin typeface="Helvetica" pitchFamily="2" charset="0"/>
              <a:ea typeface="PingFang HK" panose="020B0400000000000000" pitchFamily="34" charset="-120"/>
              <a:cs typeface="Aharoni" panose="02010803020104030203" pitchFamily="2" charset="-79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4A2E6D-A352-E9CF-48FC-D502EE68D85A}"/>
              </a:ext>
            </a:extLst>
          </p:cNvPr>
          <p:cNvGrpSpPr/>
          <p:nvPr/>
        </p:nvGrpSpPr>
        <p:grpSpPr>
          <a:xfrm>
            <a:off x="1695447" y="4164708"/>
            <a:ext cx="8591551" cy="1655388"/>
            <a:chOff x="2081212" y="4512387"/>
            <a:chExt cx="8029576" cy="165538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DE04E3-6800-33CF-933C-71C198F50368}"/>
                </a:ext>
              </a:extLst>
            </p:cNvPr>
            <p:cNvSpPr/>
            <p:nvPr/>
          </p:nvSpPr>
          <p:spPr>
            <a:xfrm>
              <a:off x="2081212" y="4512387"/>
              <a:ext cx="8029576" cy="1655388"/>
            </a:xfrm>
            <a:prstGeom prst="rect">
              <a:avLst/>
            </a:prstGeom>
            <a:solidFill>
              <a:srgbClr val="032D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7A388A-63A4-A5AA-BA9C-359C03E74F99}"/>
                </a:ext>
              </a:extLst>
            </p:cNvPr>
            <p:cNvSpPr txBox="1"/>
            <p:nvPr/>
          </p:nvSpPr>
          <p:spPr>
            <a:xfrm>
              <a:off x="2367905" y="4924582"/>
              <a:ext cx="745618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800" b="1" spc="-300" dirty="0">
                  <a:solidFill>
                    <a:schemeClr val="bg1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SERVICEN</a:t>
              </a:r>
              <a:r>
                <a:rPr lang="en-US" sz="4800" b="1" spc="-300" dirty="0">
                  <a:solidFill>
                    <a:srgbClr val="62D84E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O</a:t>
              </a:r>
              <a:r>
                <a:rPr lang="en-US" sz="4800" b="1" spc="-300" dirty="0">
                  <a:solidFill>
                    <a:schemeClr val="bg1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W  DEVELOPER?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27582D4-993C-F203-AE60-667C7A99C4E5}"/>
              </a:ext>
            </a:extLst>
          </p:cNvPr>
          <p:cNvGrpSpPr/>
          <p:nvPr/>
        </p:nvGrpSpPr>
        <p:grpSpPr>
          <a:xfrm rot="21362074">
            <a:off x="3332713" y="2835764"/>
            <a:ext cx="4925581" cy="1292547"/>
            <a:chOff x="2081212" y="3057842"/>
            <a:chExt cx="8506630" cy="129254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34239E4-7CA8-03AF-ACF0-9DCA56F365CB}"/>
                </a:ext>
              </a:extLst>
            </p:cNvPr>
            <p:cNvSpPr/>
            <p:nvPr/>
          </p:nvSpPr>
          <p:spPr>
            <a:xfrm>
              <a:off x="2081212" y="3057842"/>
              <a:ext cx="8506630" cy="12860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2B0CE2-1170-44FA-4BBA-7E036A9FCF9B}"/>
                </a:ext>
              </a:extLst>
            </p:cNvPr>
            <p:cNvSpPr txBox="1"/>
            <p:nvPr/>
          </p:nvSpPr>
          <p:spPr>
            <a:xfrm>
              <a:off x="2308291" y="3150060"/>
              <a:ext cx="7954570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7200" b="1" spc="-300" dirty="0"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WHAT IS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5070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What Is A ServiceN</a:t>
            </a:r>
            <a:r>
              <a:rPr lang="en-US" sz="48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 Developer?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E3A533-AFCB-F531-6857-D1C48F71F43E}"/>
              </a:ext>
            </a:extLst>
          </p:cNvPr>
          <p:cNvGrpSpPr/>
          <p:nvPr/>
        </p:nvGrpSpPr>
        <p:grpSpPr>
          <a:xfrm>
            <a:off x="0" y="238778"/>
            <a:ext cx="6619222" cy="6619222"/>
            <a:chOff x="479269" y="822960"/>
            <a:chExt cx="6619222" cy="6619222"/>
          </a:xfrm>
        </p:grpSpPr>
        <p:pic>
          <p:nvPicPr>
            <p:cNvPr id="4" name="Graphic 3" descr="Cloud outline">
              <a:extLst>
                <a:ext uri="{FF2B5EF4-FFF2-40B4-BE49-F238E27FC236}">
                  <a16:creationId xmlns:a16="http://schemas.microsoft.com/office/drawing/2014/main" id="{3C67DD59-A907-F004-A732-573785BF33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9269" y="822960"/>
              <a:ext cx="6619222" cy="6619222"/>
            </a:xfrm>
            <a:prstGeom prst="rect">
              <a:avLst/>
            </a:prstGeom>
          </p:spPr>
        </p:pic>
        <p:pic>
          <p:nvPicPr>
            <p:cNvPr id="5" name="Graphic 4" descr="Server outline">
              <a:extLst>
                <a:ext uri="{FF2B5EF4-FFF2-40B4-BE49-F238E27FC236}">
                  <a16:creationId xmlns:a16="http://schemas.microsoft.com/office/drawing/2014/main" id="{3591879F-77D0-9F7A-3010-B17403F469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36201" y="4719216"/>
              <a:ext cx="686132" cy="686132"/>
            </a:xfrm>
            <a:prstGeom prst="rect">
              <a:avLst/>
            </a:prstGeom>
          </p:spPr>
        </p:pic>
        <p:pic>
          <p:nvPicPr>
            <p:cNvPr id="8" name="Graphic 7" descr="Lock outline">
              <a:extLst>
                <a:ext uri="{FF2B5EF4-FFF2-40B4-BE49-F238E27FC236}">
                  <a16:creationId xmlns:a16="http://schemas.microsoft.com/office/drawing/2014/main" id="{21C6EC85-94B0-3968-8CB2-A43A388B8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63969" y="4719216"/>
              <a:ext cx="686132" cy="686132"/>
            </a:xfrm>
            <a:prstGeom prst="rect">
              <a:avLst/>
            </a:prstGeom>
          </p:spPr>
        </p:pic>
        <p:pic>
          <p:nvPicPr>
            <p:cNvPr id="9" name="Graphic 8" descr="Social network outline">
              <a:extLst>
                <a:ext uri="{FF2B5EF4-FFF2-40B4-BE49-F238E27FC236}">
                  <a16:creationId xmlns:a16="http://schemas.microsoft.com/office/drawing/2014/main" id="{A4DE350E-1C5C-B167-0D15-2AC91145F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091737" y="4719216"/>
              <a:ext cx="686132" cy="686132"/>
            </a:xfrm>
            <a:prstGeom prst="rect">
              <a:avLst/>
            </a:prstGeom>
          </p:spPr>
        </p:pic>
        <p:pic>
          <p:nvPicPr>
            <p:cNvPr id="10" name="Graphic 9" descr="Disk outline">
              <a:extLst>
                <a:ext uri="{FF2B5EF4-FFF2-40B4-BE49-F238E27FC236}">
                  <a16:creationId xmlns:a16="http://schemas.microsoft.com/office/drawing/2014/main" id="{4B142833-1EF7-71A0-1CE8-9B32D8C3CA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419506" y="4719216"/>
              <a:ext cx="686132" cy="686132"/>
            </a:xfrm>
            <a:prstGeom prst="rect">
              <a:avLst/>
            </a:prstGeom>
          </p:spPr>
        </p:pic>
        <p:pic>
          <p:nvPicPr>
            <p:cNvPr id="11" name="Graphic 10" descr="Database outline">
              <a:extLst>
                <a:ext uri="{FF2B5EF4-FFF2-40B4-BE49-F238E27FC236}">
                  <a16:creationId xmlns:a16="http://schemas.microsoft.com/office/drawing/2014/main" id="{FB26A91A-34D9-8273-FD14-1FA45BF245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908728" y="3865657"/>
              <a:ext cx="686132" cy="686132"/>
            </a:xfrm>
            <a:prstGeom prst="rect">
              <a:avLst/>
            </a:prstGeom>
          </p:spPr>
        </p:pic>
        <p:pic>
          <p:nvPicPr>
            <p:cNvPr id="12" name="Graphic 11" descr="Vlog outline">
              <a:extLst>
                <a:ext uri="{FF2B5EF4-FFF2-40B4-BE49-F238E27FC236}">
                  <a16:creationId xmlns:a16="http://schemas.microsoft.com/office/drawing/2014/main" id="{D91143A6-DD5B-991A-44CA-A9424CDED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600103" y="3865657"/>
              <a:ext cx="686132" cy="686132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F83FFAC-B45E-E0AE-42EC-F212321016A0}"/>
                </a:ext>
              </a:extLst>
            </p:cNvPr>
            <p:cNvSpPr/>
            <p:nvPr/>
          </p:nvSpPr>
          <p:spPr>
            <a:xfrm>
              <a:off x="2154195" y="5958045"/>
              <a:ext cx="3189682" cy="567557"/>
            </a:xfrm>
            <a:prstGeom prst="rect">
              <a:avLst/>
            </a:prstGeom>
            <a:solidFill>
              <a:srgbClr val="032C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ServiceN</a:t>
              </a:r>
              <a:r>
                <a:rPr lang="en-US" sz="4000" b="1" dirty="0">
                  <a:solidFill>
                    <a:srgbClr val="62D84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en-US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US" sz="6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Graphic 14" descr="Tools outline">
              <a:extLst>
                <a:ext uri="{FF2B5EF4-FFF2-40B4-BE49-F238E27FC236}">
                  <a16:creationId xmlns:a16="http://schemas.microsoft.com/office/drawing/2014/main" id="{E522B2A6-0CB8-86EB-5D93-F168EFFCA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11911" y="2857789"/>
              <a:ext cx="731520" cy="731520"/>
            </a:xfrm>
            <a:prstGeom prst="rect">
              <a:avLst/>
            </a:prstGeom>
          </p:spPr>
        </p:pic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3DC7791-3181-6B13-7F86-35694E57F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673" y="2317284"/>
            <a:ext cx="3359685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Development Tools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664CE84-50AF-4152-82DD-BAD23EE91569}"/>
              </a:ext>
            </a:extLst>
          </p:cNvPr>
          <p:cNvCxnSpPr>
            <a:stCxn id="17" idx="1"/>
            <a:endCxn id="15" idx="3"/>
          </p:cNvCxnSpPr>
          <p:nvPr/>
        </p:nvCxnSpPr>
        <p:spPr>
          <a:xfrm flipH="1">
            <a:off x="3264162" y="2637809"/>
            <a:ext cx="3035511" cy="1558"/>
          </a:xfrm>
          <a:prstGeom prst="straightConnector1">
            <a:avLst/>
          </a:prstGeom>
          <a:ln w="635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026A56E-21C1-1427-2016-BA8DD0481A97}"/>
              </a:ext>
            </a:extLst>
          </p:cNvPr>
          <p:cNvSpPr txBox="1">
            <a:spLocks/>
          </p:cNvSpPr>
          <p:nvPr/>
        </p:nvSpPr>
        <p:spPr>
          <a:xfrm>
            <a:off x="6419675" y="2864046"/>
            <a:ext cx="5314591" cy="2509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200"/>
              </a:spcBef>
            </a:pPr>
            <a:r>
              <a:rPr lang="en-US" sz="2400" dirty="0"/>
              <a:t>Customize OOB apps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Build entirely new apps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Full scripting environments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Low Code / No Code tools</a:t>
            </a:r>
          </a:p>
        </p:txBody>
      </p:sp>
    </p:spTree>
    <p:extLst>
      <p:ext uri="{BB962C8B-B14F-4D97-AF65-F5344CB8AC3E}">
        <p14:creationId xmlns:p14="http://schemas.microsoft.com/office/powerpoint/2010/main" val="2872845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What Is A ServiceN</a:t>
            </a:r>
            <a:r>
              <a:rPr lang="en-US" sz="48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 Developer?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CA97F53-1EFB-CEB5-50F7-F0F0818FD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61813"/>
            <a:ext cx="11301410" cy="11709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/>
              <a:t>A ServiceNow developer is a software developer that has expertise in developing within the ServiceNow platform.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FBAE3B0-A354-9747-2AD2-58F7B243023D}"/>
              </a:ext>
            </a:extLst>
          </p:cNvPr>
          <p:cNvSpPr txBox="1">
            <a:spLocks/>
          </p:cNvSpPr>
          <p:nvPr/>
        </p:nvSpPr>
        <p:spPr>
          <a:xfrm>
            <a:off x="704373" y="3032760"/>
            <a:ext cx="4141947" cy="3230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Analysis and Design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JavaScript, HTML, CSS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SQL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XML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sz="4000" dirty="0"/>
              <a:t>ServiceN</a:t>
            </a:r>
            <a:r>
              <a:rPr lang="en-US" sz="4000" dirty="0">
                <a:solidFill>
                  <a:srgbClr val="62D84E"/>
                </a:solidFill>
              </a:rPr>
              <a:t>o</a:t>
            </a:r>
            <a:r>
              <a:rPr lang="en-US" sz="4000" dirty="0"/>
              <a:t>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4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What Is A ServiceN</a:t>
            </a:r>
            <a:r>
              <a:rPr lang="en-US" sz="48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 Developer?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CA97F53-1EFB-CEB5-50F7-F0F0818FD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61813"/>
            <a:ext cx="11301410" cy="11709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/>
              <a:t>A ServiceNow developer is a software developer that has expertise in developing within the ServiceNow platform.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FBAE3B0-A354-9747-2AD2-58F7B243023D}"/>
              </a:ext>
            </a:extLst>
          </p:cNvPr>
          <p:cNvSpPr txBox="1">
            <a:spLocks/>
          </p:cNvSpPr>
          <p:nvPr/>
        </p:nvSpPr>
        <p:spPr>
          <a:xfrm>
            <a:off x="704373" y="3032760"/>
            <a:ext cx="5665947" cy="2834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Traditional Development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Low Code / No Code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Create Custom Tables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Application Integration</a:t>
            </a:r>
          </a:p>
        </p:txBody>
      </p:sp>
    </p:spTree>
    <p:extLst>
      <p:ext uri="{BB962C8B-B14F-4D97-AF65-F5344CB8AC3E}">
        <p14:creationId xmlns:p14="http://schemas.microsoft.com/office/powerpoint/2010/main" val="465515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What Is A ServiceN</a:t>
            </a:r>
            <a:r>
              <a:rPr lang="en-US" sz="48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 Developer?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CA97F53-1EFB-CEB5-50F7-F0F0818FD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61813"/>
            <a:ext cx="11301410" cy="683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ServiceNow Developer Career Opportunities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FBAE3B0-A354-9747-2AD2-58F7B243023D}"/>
              </a:ext>
            </a:extLst>
          </p:cNvPr>
          <p:cNvSpPr txBox="1">
            <a:spLocks/>
          </p:cNvSpPr>
          <p:nvPr/>
        </p:nvSpPr>
        <p:spPr>
          <a:xfrm>
            <a:off x="704373" y="2621280"/>
            <a:ext cx="5665947" cy="4008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High Demand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Average Salary: $140,000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Training &amp; Certifications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System Administrator (CSA)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Application Developer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Implementation Specialist</a:t>
            </a:r>
          </a:p>
        </p:txBody>
      </p:sp>
    </p:spTree>
    <p:extLst>
      <p:ext uri="{BB962C8B-B14F-4D97-AF65-F5344CB8AC3E}">
        <p14:creationId xmlns:p14="http://schemas.microsoft.com/office/powerpoint/2010/main" val="4155609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3727C-ACE2-1041-C92D-DB1EA736F0C7}"/>
              </a:ext>
            </a:extLst>
          </p:cNvPr>
          <p:cNvSpPr/>
          <p:nvPr/>
        </p:nvSpPr>
        <p:spPr>
          <a:xfrm>
            <a:off x="1695449" y="1229705"/>
            <a:ext cx="8591551" cy="1569660"/>
          </a:xfrm>
          <a:prstGeom prst="rect">
            <a:avLst/>
          </a:prstGeom>
          <a:solidFill>
            <a:srgbClr val="032D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60892-6D63-86EF-4B35-034B153A16B9}"/>
              </a:ext>
            </a:extLst>
          </p:cNvPr>
          <p:cNvSpPr txBox="1"/>
          <p:nvPr/>
        </p:nvSpPr>
        <p:spPr>
          <a:xfrm>
            <a:off x="1770456" y="1315433"/>
            <a:ext cx="82593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spc="-300" dirty="0">
                <a:solidFill>
                  <a:schemeClr val="bg1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QUESTION </a:t>
            </a:r>
            <a:r>
              <a:rPr lang="en-US" sz="9600" b="1" spc="-300" dirty="0">
                <a:solidFill>
                  <a:srgbClr val="62D84E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3</a:t>
            </a:r>
            <a:endParaRPr lang="en-US" sz="8800" b="1" spc="-300" dirty="0">
              <a:solidFill>
                <a:srgbClr val="62D84E"/>
              </a:solidFill>
              <a:latin typeface="Helvetica" pitchFamily="2" charset="0"/>
              <a:ea typeface="PingFang HK" panose="020B0400000000000000" pitchFamily="34" charset="-120"/>
              <a:cs typeface="Aharoni" panose="02010803020104030203" pitchFamily="2" charset="-79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4A2E6D-A352-E9CF-48FC-D502EE68D85A}"/>
              </a:ext>
            </a:extLst>
          </p:cNvPr>
          <p:cNvGrpSpPr/>
          <p:nvPr/>
        </p:nvGrpSpPr>
        <p:grpSpPr>
          <a:xfrm>
            <a:off x="2218753" y="4164708"/>
            <a:ext cx="7362776" cy="1655388"/>
            <a:chOff x="2570287" y="4512387"/>
            <a:chExt cx="6881176" cy="165538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DE04E3-6800-33CF-933C-71C198F50368}"/>
                </a:ext>
              </a:extLst>
            </p:cNvPr>
            <p:cNvSpPr/>
            <p:nvPr/>
          </p:nvSpPr>
          <p:spPr>
            <a:xfrm>
              <a:off x="3189203" y="4512387"/>
              <a:ext cx="5443615" cy="1655388"/>
            </a:xfrm>
            <a:prstGeom prst="rect">
              <a:avLst/>
            </a:prstGeom>
            <a:solidFill>
              <a:srgbClr val="032D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7A388A-63A4-A5AA-BA9C-359C03E74F99}"/>
                </a:ext>
              </a:extLst>
            </p:cNvPr>
            <p:cNvSpPr txBox="1"/>
            <p:nvPr/>
          </p:nvSpPr>
          <p:spPr>
            <a:xfrm>
              <a:off x="2570287" y="4722628"/>
              <a:ext cx="688117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8000" b="1" spc="-300" dirty="0">
                  <a:solidFill>
                    <a:srgbClr val="62D84E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CMDB</a:t>
              </a:r>
              <a:r>
                <a:rPr lang="en-US" sz="8000" b="1" spc="-300" dirty="0">
                  <a:solidFill>
                    <a:schemeClr val="bg1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27582D4-993C-F203-AE60-667C7A99C4E5}"/>
              </a:ext>
            </a:extLst>
          </p:cNvPr>
          <p:cNvGrpSpPr/>
          <p:nvPr/>
        </p:nvGrpSpPr>
        <p:grpSpPr>
          <a:xfrm rot="21362074">
            <a:off x="3684544" y="2830230"/>
            <a:ext cx="4005077" cy="1292548"/>
            <a:chOff x="2081212" y="3057842"/>
            <a:chExt cx="8506630" cy="129254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34239E4-7CA8-03AF-ACF0-9DCA56F365CB}"/>
                </a:ext>
              </a:extLst>
            </p:cNvPr>
            <p:cNvSpPr/>
            <p:nvPr/>
          </p:nvSpPr>
          <p:spPr>
            <a:xfrm>
              <a:off x="2081212" y="3057842"/>
              <a:ext cx="8506630" cy="12860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2B0CE2-1170-44FA-4BBA-7E036A9FCF9B}"/>
                </a:ext>
              </a:extLst>
            </p:cNvPr>
            <p:cNvSpPr txBox="1"/>
            <p:nvPr/>
          </p:nvSpPr>
          <p:spPr>
            <a:xfrm>
              <a:off x="2308292" y="3150061"/>
              <a:ext cx="795456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7200" b="1" spc="-300" dirty="0"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WHAT 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5869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B382BBA-8E76-E3B0-DA35-64C8B3D6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785613"/>
            <a:ext cx="11301410" cy="6527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rgbClr val="62D84E"/>
                </a:solidFill>
              </a:rPr>
              <a:t>C</a:t>
            </a:r>
            <a:r>
              <a:rPr lang="en-US" sz="3600" i="1" dirty="0"/>
              <a:t>onfiguration </a:t>
            </a:r>
            <a:r>
              <a:rPr lang="en-US" sz="3600" b="1" i="1" dirty="0">
                <a:solidFill>
                  <a:srgbClr val="62D84E"/>
                </a:solidFill>
              </a:rPr>
              <a:t>M</a:t>
            </a:r>
            <a:r>
              <a:rPr lang="en-US" sz="3600" i="1" dirty="0"/>
              <a:t>anagement </a:t>
            </a:r>
            <a:r>
              <a:rPr lang="en-US" sz="3600" b="1" i="1" dirty="0">
                <a:solidFill>
                  <a:srgbClr val="62D84E"/>
                </a:solidFill>
              </a:rPr>
              <a:t>D</a:t>
            </a:r>
            <a:r>
              <a:rPr lang="en-US" sz="3600" i="1" dirty="0"/>
              <a:t>ata</a:t>
            </a:r>
            <a:r>
              <a:rPr lang="en-US" sz="3600" b="1" i="1" dirty="0">
                <a:solidFill>
                  <a:srgbClr val="62D84E"/>
                </a:solidFill>
              </a:rPr>
              <a:t>B</a:t>
            </a:r>
            <a:r>
              <a:rPr lang="en-US" sz="3600" i="1" dirty="0"/>
              <a:t>ase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0D9CB1-B214-7D56-7A7C-EE5244A22007}"/>
              </a:ext>
            </a:extLst>
          </p:cNvPr>
          <p:cNvSpPr txBox="1">
            <a:spLocks/>
          </p:cNvSpPr>
          <p:nvPr/>
        </p:nvSpPr>
        <p:spPr>
          <a:xfrm>
            <a:off x="536733" y="2468880"/>
            <a:ext cx="9049227" cy="652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Companies invest in IT to solve problems and add value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1488C5-426F-9777-AD50-55EA05687F02}"/>
              </a:ext>
            </a:extLst>
          </p:cNvPr>
          <p:cNvSpPr txBox="1">
            <a:spLocks/>
          </p:cNvSpPr>
          <p:nvPr/>
        </p:nvSpPr>
        <p:spPr>
          <a:xfrm>
            <a:off x="536733" y="3167387"/>
            <a:ext cx="5787867" cy="2928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Must know what IT they have, where it’s located, and what it’s doing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b="1" dirty="0">
                <a:solidFill>
                  <a:srgbClr val="62D84E"/>
                </a:solidFill>
              </a:rPr>
              <a:t>C</a:t>
            </a:r>
            <a:r>
              <a:rPr lang="en-US" dirty="0"/>
              <a:t>onfiguration </a:t>
            </a:r>
            <a:r>
              <a:rPr lang="en-US" b="1" dirty="0">
                <a:solidFill>
                  <a:srgbClr val="62D84E"/>
                </a:solidFill>
              </a:rPr>
              <a:t>M</a:t>
            </a:r>
            <a:r>
              <a:rPr lang="en-US" dirty="0"/>
              <a:t>anagement is the process of keeping a watchful eye on IT to ensure the greatest possible ROI</a:t>
            </a:r>
          </a:p>
        </p:txBody>
      </p:sp>
    </p:spTree>
    <p:extLst>
      <p:ext uri="{BB962C8B-B14F-4D97-AF65-F5344CB8AC3E}">
        <p14:creationId xmlns:p14="http://schemas.microsoft.com/office/powerpoint/2010/main" val="3426572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B382BBA-8E76-E3B0-DA35-64C8B3D6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785613"/>
            <a:ext cx="5650707" cy="6527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rgbClr val="62D84E"/>
                </a:solidFill>
              </a:rPr>
              <a:t>C</a:t>
            </a:r>
            <a:r>
              <a:rPr lang="en-US" sz="3600" i="1" dirty="0"/>
              <a:t>onfiguration </a:t>
            </a:r>
            <a:r>
              <a:rPr lang="en-US" sz="3600" b="1" i="1" dirty="0">
                <a:solidFill>
                  <a:srgbClr val="62D84E"/>
                </a:solidFill>
              </a:rPr>
              <a:t>M</a:t>
            </a:r>
            <a:r>
              <a:rPr lang="en-US" sz="3600" i="1" dirty="0"/>
              <a:t>anagement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0D9CB1-B214-7D56-7A7C-EE5244A22007}"/>
              </a:ext>
            </a:extLst>
          </p:cNvPr>
          <p:cNvSpPr txBox="1">
            <a:spLocks/>
          </p:cNvSpPr>
          <p:nvPr/>
        </p:nvSpPr>
        <p:spPr>
          <a:xfrm>
            <a:off x="536733" y="2468880"/>
            <a:ext cx="4797267" cy="3825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What IT do we have?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Is our IT healthy?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What is our IT being used for?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What if an IT component stops working?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443C7-142A-D220-8F58-F133843BAA06}"/>
              </a:ext>
            </a:extLst>
          </p:cNvPr>
          <p:cNvSpPr txBox="1">
            <a:spLocks/>
          </p:cNvSpPr>
          <p:nvPr/>
        </p:nvSpPr>
        <p:spPr>
          <a:xfrm>
            <a:off x="6141717" y="2468880"/>
            <a:ext cx="4797267" cy="3825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How old is our IT?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Where is our IT located?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How is our IT configured and connected?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What if an IT component gets modified?</a:t>
            </a:r>
          </a:p>
        </p:txBody>
      </p:sp>
    </p:spTree>
    <p:extLst>
      <p:ext uri="{BB962C8B-B14F-4D97-AF65-F5344CB8AC3E}">
        <p14:creationId xmlns:p14="http://schemas.microsoft.com/office/powerpoint/2010/main" val="675342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B382BBA-8E76-E3B0-DA35-64C8B3D6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785613"/>
            <a:ext cx="11301411" cy="6527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rgbClr val="62D84E"/>
                </a:solidFill>
              </a:rPr>
              <a:t>C</a:t>
            </a:r>
            <a:r>
              <a:rPr lang="en-US" sz="3600" i="1" dirty="0"/>
              <a:t>onfiguration </a:t>
            </a:r>
            <a:r>
              <a:rPr lang="en-US" sz="3600" b="1" i="1" dirty="0">
                <a:solidFill>
                  <a:srgbClr val="62D84E"/>
                </a:solidFill>
              </a:rPr>
              <a:t>M</a:t>
            </a:r>
            <a:r>
              <a:rPr lang="en-US" sz="3600" i="1" dirty="0"/>
              <a:t>anagement (mid - large size companies)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0D9CB1-B214-7D56-7A7C-EE5244A22007}"/>
              </a:ext>
            </a:extLst>
          </p:cNvPr>
          <p:cNvSpPr txBox="1">
            <a:spLocks/>
          </p:cNvSpPr>
          <p:nvPr/>
        </p:nvSpPr>
        <p:spPr>
          <a:xfrm>
            <a:off x="536733" y="2468880"/>
            <a:ext cx="5772627" cy="3825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Thousands of employees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National / global customer base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Regional datacenters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Racks of servers, disc arrays, ports, routers, power supplies, cables</a:t>
            </a:r>
          </a:p>
          <a:p>
            <a:pPr>
              <a:lnSpc>
                <a:spcPct val="100000"/>
              </a:lnSpc>
              <a:spcBef>
                <a:spcPts val="2200"/>
              </a:spcBef>
            </a:pPr>
            <a:r>
              <a:rPr lang="en-US" dirty="0"/>
              <a:t>Software and applications</a:t>
            </a:r>
          </a:p>
        </p:txBody>
      </p:sp>
    </p:spTree>
    <p:extLst>
      <p:ext uri="{BB962C8B-B14F-4D97-AF65-F5344CB8AC3E}">
        <p14:creationId xmlns:p14="http://schemas.microsoft.com/office/powerpoint/2010/main" val="1250579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D1B8319-CA7C-4D3F-A32D-1AF51B9D3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61813"/>
            <a:ext cx="11301410" cy="1689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/>
              <a:t>A </a:t>
            </a:r>
            <a:r>
              <a:rPr lang="en-US" sz="3600" b="1" i="1" dirty="0">
                <a:solidFill>
                  <a:srgbClr val="62D84E"/>
                </a:solidFill>
              </a:rPr>
              <a:t>C</a:t>
            </a:r>
            <a:r>
              <a:rPr lang="en-US" sz="3600" i="1" dirty="0"/>
              <a:t>onfiguration </a:t>
            </a:r>
            <a:r>
              <a:rPr lang="en-US" sz="3600" b="1" i="1" dirty="0">
                <a:solidFill>
                  <a:srgbClr val="62D84E"/>
                </a:solidFill>
              </a:rPr>
              <a:t>M</a:t>
            </a:r>
            <a:r>
              <a:rPr lang="en-US" sz="3600" i="1" dirty="0"/>
              <a:t>anagement </a:t>
            </a:r>
            <a:r>
              <a:rPr lang="en-US" sz="3600" b="1" i="1" dirty="0">
                <a:solidFill>
                  <a:srgbClr val="62D84E"/>
                </a:solidFill>
              </a:rPr>
              <a:t>D</a:t>
            </a:r>
            <a:r>
              <a:rPr lang="en-US" sz="3600" i="1" dirty="0"/>
              <a:t>ataBase is a warehouse of data that models a company’s IT assets and how they are configured and connected to provide value. </a:t>
            </a:r>
          </a:p>
        </p:txBody>
      </p:sp>
    </p:spTree>
    <p:extLst>
      <p:ext uri="{BB962C8B-B14F-4D97-AF65-F5344CB8AC3E}">
        <p14:creationId xmlns:p14="http://schemas.microsoft.com/office/powerpoint/2010/main" val="342432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3727C-ACE2-1041-C92D-DB1EA736F0C7}"/>
              </a:ext>
            </a:extLst>
          </p:cNvPr>
          <p:cNvSpPr/>
          <p:nvPr/>
        </p:nvSpPr>
        <p:spPr>
          <a:xfrm>
            <a:off x="1695449" y="1229705"/>
            <a:ext cx="8591551" cy="1569660"/>
          </a:xfrm>
          <a:prstGeom prst="rect">
            <a:avLst/>
          </a:prstGeom>
          <a:solidFill>
            <a:srgbClr val="032D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60892-6D63-86EF-4B35-034B153A16B9}"/>
              </a:ext>
            </a:extLst>
          </p:cNvPr>
          <p:cNvSpPr txBox="1"/>
          <p:nvPr/>
        </p:nvSpPr>
        <p:spPr>
          <a:xfrm>
            <a:off x="1770456" y="1315433"/>
            <a:ext cx="82593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spc="-300" dirty="0">
                <a:solidFill>
                  <a:schemeClr val="bg1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QUESTION </a:t>
            </a:r>
            <a:r>
              <a:rPr lang="en-US" sz="9600" b="1" spc="-300" dirty="0">
                <a:solidFill>
                  <a:srgbClr val="62D84E"/>
                </a:solidFill>
                <a:latin typeface="Helvetica" pitchFamily="2" charset="0"/>
                <a:ea typeface="PingFang HK" panose="020B0400000000000000" pitchFamily="34" charset="-120"/>
                <a:cs typeface="Aharoni" panose="02010803020104030203" pitchFamily="2" charset="-79"/>
              </a:rPr>
              <a:t>1</a:t>
            </a:r>
            <a:endParaRPr lang="en-US" sz="8800" b="1" spc="-300" dirty="0">
              <a:solidFill>
                <a:srgbClr val="62D84E"/>
              </a:solidFill>
              <a:latin typeface="Helvetica" pitchFamily="2" charset="0"/>
              <a:ea typeface="PingFang HK" panose="020B0400000000000000" pitchFamily="34" charset="-120"/>
              <a:cs typeface="Aharoni" panose="02010803020104030203" pitchFamily="2" charset="-79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4A2E6D-A352-E9CF-48FC-D502EE68D85A}"/>
              </a:ext>
            </a:extLst>
          </p:cNvPr>
          <p:cNvGrpSpPr/>
          <p:nvPr/>
        </p:nvGrpSpPr>
        <p:grpSpPr>
          <a:xfrm>
            <a:off x="1695448" y="4164708"/>
            <a:ext cx="8591550" cy="1655388"/>
            <a:chOff x="2081212" y="4512387"/>
            <a:chExt cx="8029576" cy="165538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DE04E3-6800-33CF-933C-71C198F50368}"/>
                </a:ext>
              </a:extLst>
            </p:cNvPr>
            <p:cNvSpPr/>
            <p:nvPr/>
          </p:nvSpPr>
          <p:spPr>
            <a:xfrm>
              <a:off x="2081212" y="4512387"/>
              <a:ext cx="8029576" cy="1655388"/>
            </a:xfrm>
            <a:prstGeom prst="rect">
              <a:avLst/>
            </a:prstGeom>
            <a:solidFill>
              <a:srgbClr val="032D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7A388A-63A4-A5AA-BA9C-359C03E74F99}"/>
                </a:ext>
              </a:extLst>
            </p:cNvPr>
            <p:cNvSpPr txBox="1"/>
            <p:nvPr/>
          </p:nvSpPr>
          <p:spPr>
            <a:xfrm>
              <a:off x="2570178" y="4626691"/>
              <a:ext cx="688117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8000" b="1" spc="-300" dirty="0">
                  <a:solidFill>
                    <a:schemeClr val="bg1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SERVICEN</a:t>
              </a:r>
              <a:r>
                <a:rPr lang="en-US" sz="8000" b="1" spc="-300" dirty="0">
                  <a:solidFill>
                    <a:srgbClr val="62D84E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O</a:t>
              </a:r>
              <a:r>
                <a:rPr lang="en-US" sz="8000" b="1" spc="-300" dirty="0">
                  <a:solidFill>
                    <a:schemeClr val="bg1"/>
                  </a:solidFill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W?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27582D4-993C-F203-AE60-667C7A99C4E5}"/>
              </a:ext>
            </a:extLst>
          </p:cNvPr>
          <p:cNvGrpSpPr/>
          <p:nvPr/>
        </p:nvGrpSpPr>
        <p:grpSpPr>
          <a:xfrm rot="21362074">
            <a:off x="3684544" y="2830230"/>
            <a:ext cx="4005077" cy="1292548"/>
            <a:chOff x="2081212" y="3057842"/>
            <a:chExt cx="8506630" cy="129254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34239E4-7CA8-03AF-ACF0-9DCA56F365CB}"/>
                </a:ext>
              </a:extLst>
            </p:cNvPr>
            <p:cNvSpPr/>
            <p:nvPr/>
          </p:nvSpPr>
          <p:spPr>
            <a:xfrm>
              <a:off x="2081212" y="3057842"/>
              <a:ext cx="8506630" cy="12860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2B0CE2-1170-44FA-4BBA-7E036A9FCF9B}"/>
                </a:ext>
              </a:extLst>
            </p:cNvPr>
            <p:cNvSpPr txBox="1"/>
            <p:nvPr/>
          </p:nvSpPr>
          <p:spPr>
            <a:xfrm>
              <a:off x="2308292" y="3150061"/>
              <a:ext cx="795456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7200" b="1" spc="-300" dirty="0">
                  <a:latin typeface="Helvetica" pitchFamily="2" charset="0"/>
                  <a:ea typeface="PingFang HK" panose="020B0400000000000000" pitchFamily="34" charset="-120"/>
                  <a:cs typeface="Aharoni" panose="02010803020104030203" pitchFamily="2" charset="-79"/>
                </a:rPr>
                <a:t>WHAT 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7125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D1B8319-CA7C-4D3F-A32D-1AF51B9D3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61813"/>
            <a:ext cx="11301410" cy="1689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/>
              <a:t>A </a:t>
            </a:r>
            <a:r>
              <a:rPr lang="en-US" sz="3600" b="1" i="1" dirty="0">
                <a:solidFill>
                  <a:srgbClr val="62D84E"/>
                </a:solidFill>
              </a:rPr>
              <a:t>C</a:t>
            </a:r>
            <a:r>
              <a:rPr lang="en-US" sz="3600" i="1" dirty="0"/>
              <a:t>onfiguration </a:t>
            </a:r>
            <a:r>
              <a:rPr lang="en-US" sz="3600" b="1" i="1" dirty="0">
                <a:solidFill>
                  <a:srgbClr val="62D84E"/>
                </a:solidFill>
              </a:rPr>
              <a:t>M</a:t>
            </a:r>
            <a:r>
              <a:rPr lang="en-US" sz="3600" i="1" dirty="0"/>
              <a:t>anagement </a:t>
            </a:r>
            <a:r>
              <a:rPr lang="en-US" sz="3600" b="1" i="1" dirty="0">
                <a:solidFill>
                  <a:srgbClr val="62D84E"/>
                </a:solidFill>
              </a:rPr>
              <a:t>D</a:t>
            </a:r>
            <a:r>
              <a:rPr lang="en-US" sz="3600" i="1" dirty="0"/>
              <a:t>ataBase is a warehouse of data that models a company’s IT assets and how they are configured and connected to provide value. </a:t>
            </a:r>
          </a:p>
        </p:txBody>
      </p:sp>
      <p:pic>
        <p:nvPicPr>
          <p:cNvPr id="11" name="Graphic 10" descr="Database with solid fill">
            <a:extLst>
              <a:ext uri="{FF2B5EF4-FFF2-40B4-BE49-F238E27FC236}">
                <a16:creationId xmlns:a16="http://schemas.microsoft.com/office/drawing/2014/main" id="{236F311F-BC43-A091-0B62-2E1276A90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6361" y="3768872"/>
            <a:ext cx="2062309" cy="242019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518AE1E-5D72-E313-B75D-FFA85F872E02}"/>
              </a:ext>
            </a:extLst>
          </p:cNvPr>
          <p:cNvSpPr/>
          <p:nvPr/>
        </p:nvSpPr>
        <p:spPr>
          <a:xfrm>
            <a:off x="655321" y="3940154"/>
            <a:ext cx="3352800" cy="2062309"/>
          </a:xfrm>
          <a:prstGeom prst="rect">
            <a:avLst/>
          </a:prstGeom>
          <a:solidFill>
            <a:srgbClr val="032D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Configuration </a:t>
            </a:r>
          </a:p>
          <a:p>
            <a:pPr algn="ctr"/>
            <a:r>
              <a:rPr lang="en-US" sz="2800" dirty="0"/>
              <a:t>Management</a:t>
            </a:r>
          </a:p>
          <a:p>
            <a:pPr algn="ctr"/>
            <a:r>
              <a:rPr lang="en-US" sz="2800" dirty="0"/>
              <a:t>Process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C6AD82-5222-78BE-3F1B-134AFD71694A}"/>
              </a:ext>
            </a:extLst>
          </p:cNvPr>
          <p:cNvSpPr txBox="1"/>
          <p:nvPr/>
        </p:nvSpPr>
        <p:spPr>
          <a:xfrm>
            <a:off x="9457524" y="5934107"/>
            <a:ext cx="1099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CMDB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418B00EE-AC1A-F7EE-A9AB-543BDA68654A}"/>
              </a:ext>
            </a:extLst>
          </p:cNvPr>
          <p:cNvSpPr/>
          <p:nvPr/>
        </p:nvSpPr>
        <p:spPr>
          <a:xfrm>
            <a:off x="4191000" y="3931919"/>
            <a:ext cx="5029200" cy="1033469"/>
          </a:xfrm>
          <a:prstGeom prst="rightArrow">
            <a:avLst/>
          </a:prstGeom>
          <a:solidFill>
            <a:srgbClr val="62D8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How old is router xyz?</a:t>
            </a:r>
          </a:p>
        </p:txBody>
      </p:sp>
      <p:sp>
        <p:nvSpPr>
          <p:cNvPr id="18" name="Left Arrow 17">
            <a:extLst>
              <a:ext uri="{FF2B5EF4-FFF2-40B4-BE49-F238E27FC236}">
                <a16:creationId xmlns:a16="http://schemas.microsoft.com/office/drawing/2014/main" id="{E7B99598-59FA-5666-C472-4A7EA722E0CD}"/>
              </a:ext>
            </a:extLst>
          </p:cNvPr>
          <p:cNvSpPr/>
          <p:nvPr/>
        </p:nvSpPr>
        <p:spPr>
          <a:xfrm>
            <a:off x="4191000" y="4942233"/>
            <a:ext cx="5029200" cy="1033469"/>
          </a:xfrm>
          <a:prstGeom prst="leftArrow">
            <a:avLst/>
          </a:prstGeom>
          <a:solidFill>
            <a:srgbClr val="62D8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Really old (version 1.0)!</a:t>
            </a:r>
          </a:p>
        </p:txBody>
      </p:sp>
    </p:spTree>
    <p:extLst>
      <p:ext uri="{BB962C8B-B14F-4D97-AF65-F5344CB8AC3E}">
        <p14:creationId xmlns:p14="http://schemas.microsoft.com/office/powerpoint/2010/main" val="2208329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D1B8319-CA7C-4D3F-A32D-1AF51B9D3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61813"/>
            <a:ext cx="11301410" cy="1689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/>
              <a:t>A </a:t>
            </a:r>
            <a:r>
              <a:rPr lang="en-US" sz="3600" b="1" i="1" dirty="0">
                <a:solidFill>
                  <a:srgbClr val="62D84E"/>
                </a:solidFill>
              </a:rPr>
              <a:t>C</a:t>
            </a:r>
            <a:r>
              <a:rPr lang="en-US" sz="3600" i="1" dirty="0"/>
              <a:t>onfiguration </a:t>
            </a:r>
            <a:r>
              <a:rPr lang="en-US" sz="3600" b="1" i="1" dirty="0">
                <a:solidFill>
                  <a:srgbClr val="62D84E"/>
                </a:solidFill>
              </a:rPr>
              <a:t>M</a:t>
            </a:r>
            <a:r>
              <a:rPr lang="en-US" sz="3600" i="1" dirty="0"/>
              <a:t>anagement </a:t>
            </a:r>
            <a:r>
              <a:rPr lang="en-US" sz="3600" b="1" i="1" dirty="0">
                <a:solidFill>
                  <a:srgbClr val="62D84E"/>
                </a:solidFill>
              </a:rPr>
              <a:t>D</a:t>
            </a:r>
            <a:r>
              <a:rPr lang="en-US" sz="3600" i="1" dirty="0"/>
              <a:t>ataBase is a warehouse of data that models a company’s IT assets and how they are configured and connected to provide value. </a:t>
            </a:r>
          </a:p>
        </p:txBody>
      </p:sp>
      <p:pic>
        <p:nvPicPr>
          <p:cNvPr id="11" name="Graphic 10" descr="Database with solid fill">
            <a:extLst>
              <a:ext uri="{FF2B5EF4-FFF2-40B4-BE49-F238E27FC236}">
                <a16:creationId xmlns:a16="http://schemas.microsoft.com/office/drawing/2014/main" id="{236F311F-BC43-A091-0B62-2E1276A90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6361" y="3768872"/>
            <a:ext cx="2062309" cy="242019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518AE1E-5D72-E313-B75D-FFA85F872E02}"/>
              </a:ext>
            </a:extLst>
          </p:cNvPr>
          <p:cNvSpPr/>
          <p:nvPr/>
        </p:nvSpPr>
        <p:spPr>
          <a:xfrm>
            <a:off x="655321" y="3940154"/>
            <a:ext cx="3352800" cy="2062309"/>
          </a:xfrm>
          <a:prstGeom prst="rect">
            <a:avLst/>
          </a:prstGeom>
          <a:solidFill>
            <a:srgbClr val="032D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Configuration </a:t>
            </a:r>
          </a:p>
          <a:p>
            <a:pPr algn="ctr"/>
            <a:r>
              <a:rPr lang="en-US" sz="2800" dirty="0"/>
              <a:t>Management</a:t>
            </a:r>
          </a:p>
          <a:p>
            <a:pPr algn="ctr"/>
            <a:r>
              <a:rPr lang="en-US" sz="2800" dirty="0"/>
              <a:t>Process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C6AD82-5222-78BE-3F1B-134AFD71694A}"/>
              </a:ext>
            </a:extLst>
          </p:cNvPr>
          <p:cNvSpPr txBox="1"/>
          <p:nvPr/>
        </p:nvSpPr>
        <p:spPr>
          <a:xfrm>
            <a:off x="9457524" y="5934107"/>
            <a:ext cx="1099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CMDB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418B00EE-AC1A-F7EE-A9AB-543BDA68654A}"/>
              </a:ext>
            </a:extLst>
          </p:cNvPr>
          <p:cNvSpPr/>
          <p:nvPr/>
        </p:nvSpPr>
        <p:spPr>
          <a:xfrm>
            <a:off x="4191000" y="3931919"/>
            <a:ext cx="5029200" cy="1033469"/>
          </a:xfrm>
          <a:prstGeom prst="rightArrow">
            <a:avLst/>
          </a:prstGeom>
          <a:solidFill>
            <a:srgbClr val="62D8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Who depends on router xyz?</a:t>
            </a:r>
          </a:p>
        </p:txBody>
      </p:sp>
      <p:sp>
        <p:nvSpPr>
          <p:cNvPr id="18" name="Left Arrow 17">
            <a:extLst>
              <a:ext uri="{FF2B5EF4-FFF2-40B4-BE49-F238E27FC236}">
                <a16:creationId xmlns:a16="http://schemas.microsoft.com/office/drawing/2014/main" id="{E7B99598-59FA-5666-C472-4A7EA722E0CD}"/>
              </a:ext>
            </a:extLst>
          </p:cNvPr>
          <p:cNvSpPr/>
          <p:nvPr/>
        </p:nvSpPr>
        <p:spPr>
          <a:xfrm>
            <a:off x="4191000" y="4942233"/>
            <a:ext cx="5029200" cy="1033469"/>
          </a:xfrm>
          <a:prstGeom prst="leftArrow">
            <a:avLst/>
          </a:prstGeom>
          <a:solidFill>
            <a:srgbClr val="62D8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Customer abc!</a:t>
            </a:r>
          </a:p>
        </p:txBody>
      </p:sp>
    </p:spTree>
    <p:extLst>
      <p:ext uri="{BB962C8B-B14F-4D97-AF65-F5344CB8AC3E}">
        <p14:creationId xmlns:p14="http://schemas.microsoft.com/office/powerpoint/2010/main" val="2907232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608E252-08AD-7273-7041-F2916502956B}"/>
              </a:ext>
            </a:extLst>
          </p:cNvPr>
          <p:cNvGrpSpPr/>
          <p:nvPr/>
        </p:nvGrpSpPr>
        <p:grpSpPr>
          <a:xfrm>
            <a:off x="198120" y="228600"/>
            <a:ext cx="6619222" cy="6619222"/>
            <a:chOff x="479269" y="822960"/>
            <a:chExt cx="6619222" cy="6619222"/>
          </a:xfrm>
        </p:grpSpPr>
        <p:pic>
          <p:nvPicPr>
            <p:cNvPr id="5" name="Graphic 4" descr="Cloud outline">
              <a:extLst>
                <a:ext uri="{FF2B5EF4-FFF2-40B4-BE49-F238E27FC236}">
                  <a16:creationId xmlns:a16="http://schemas.microsoft.com/office/drawing/2014/main" id="{414A2B12-665C-0916-EE68-7295C6C1E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9269" y="822960"/>
              <a:ext cx="6619222" cy="6619222"/>
            </a:xfrm>
            <a:prstGeom prst="rect">
              <a:avLst/>
            </a:prstGeom>
          </p:spPr>
        </p:pic>
        <p:pic>
          <p:nvPicPr>
            <p:cNvPr id="8" name="Graphic 7" descr="Server outline">
              <a:extLst>
                <a:ext uri="{FF2B5EF4-FFF2-40B4-BE49-F238E27FC236}">
                  <a16:creationId xmlns:a16="http://schemas.microsoft.com/office/drawing/2014/main" id="{4F500362-5494-E929-2DA9-D759A95F0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36201" y="4719216"/>
              <a:ext cx="686132" cy="686132"/>
            </a:xfrm>
            <a:prstGeom prst="rect">
              <a:avLst/>
            </a:prstGeom>
          </p:spPr>
        </p:pic>
        <p:pic>
          <p:nvPicPr>
            <p:cNvPr id="10" name="Graphic 9" descr="Lock outline">
              <a:extLst>
                <a:ext uri="{FF2B5EF4-FFF2-40B4-BE49-F238E27FC236}">
                  <a16:creationId xmlns:a16="http://schemas.microsoft.com/office/drawing/2014/main" id="{9F8A18EE-2224-11D6-9106-ECE336D701C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63969" y="4719216"/>
              <a:ext cx="686132" cy="686132"/>
            </a:xfrm>
            <a:prstGeom prst="rect">
              <a:avLst/>
            </a:prstGeom>
          </p:spPr>
        </p:pic>
        <p:pic>
          <p:nvPicPr>
            <p:cNvPr id="14" name="Graphic 13" descr="Social network outline">
              <a:extLst>
                <a:ext uri="{FF2B5EF4-FFF2-40B4-BE49-F238E27FC236}">
                  <a16:creationId xmlns:a16="http://schemas.microsoft.com/office/drawing/2014/main" id="{6DEEC2FC-EA21-E320-72A3-7FEB9597C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091737" y="4719216"/>
              <a:ext cx="686132" cy="686132"/>
            </a:xfrm>
            <a:prstGeom prst="rect">
              <a:avLst/>
            </a:prstGeom>
          </p:spPr>
        </p:pic>
        <p:pic>
          <p:nvPicPr>
            <p:cNvPr id="15" name="Graphic 14" descr="Disk outline">
              <a:extLst>
                <a:ext uri="{FF2B5EF4-FFF2-40B4-BE49-F238E27FC236}">
                  <a16:creationId xmlns:a16="http://schemas.microsoft.com/office/drawing/2014/main" id="{DD893077-BABE-5E7D-3A99-62AF4A8048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419506" y="4719216"/>
              <a:ext cx="686132" cy="686132"/>
            </a:xfrm>
            <a:prstGeom prst="rect">
              <a:avLst/>
            </a:prstGeom>
          </p:spPr>
        </p:pic>
        <p:pic>
          <p:nvPicPr>
            <p:cNvPr id="16" name="Graphic 15" descr="Database outline">
              <a:extLst>
                <a:ext uri="{FF2B5EF4-FFF2-40B4-BE49-F238E27FC236}">
                  <a16:creationId xmlns:a16="http://schemas.microsoft.com/office/drawing/2014/main" id="{F82C003A-E03F-2283-A120-423ACB704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926902" y="3675371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Vlog outline">
              <a:extLst>
                <a:ext uri="{FF2B5EF4-FFF2-40B4-BE49-F238E27FC236}">
                  <a16:creationId xmlns:a16="http://schemas.microsoft.com/office/drawing/2014/main" id="{20937D95-FD95-8D4B-ED88-964BD13F0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600103" y="3865657"/>
              <a:ext cx="686132" cy="68613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7150CAD-73C3-5D8F-2605-9AD811DCD9AB}"/>
                </a:ext>
              </a:extLst>
            </p:cNvPr>
            <p:cNvSpPr/>
            <p:nvPr/>
          </p:nvSpPr>
          <p:spPr>
            <a:xfrm>
              <a:off x="2154196" y="5958044"/>
              <a:ext cx="3189682" cy="567557"/>
            </a:xfrm>
            <a:prstGeom prst="rect">
              <a:avLst/>
            </a:prstGeom>
            <a:solidFill>
              <a:srgbClr val="032C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ServiceN</a:t>
              </a:r>
              <a:r>
                <a:rPr lang="en-US" sz="4000" b="1" dirty="0">
                  <a:solidFill>
                    <a:srgbClr val="62D84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en-US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US" sz="6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1" name="Graphic 20" descr="Tools outline">
              <a:extLst>
                <a:ext uri="{FF2B5EF4-FFF2-40B4-BE49-F238E27FC236}">
                  <a16:creationId xmlns:a16="http://schemas.microsoft.com/office/drawing/2014/main" id="{C1553CA1-B793-9990-B8A6-BE0F39DA5C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11911" y="2857789"/>
              <a:ext cx="640080" cy="640080"/>
            </a:xfrm>
            <a:prstGeom prst="rect">
              <a:avLst/>
            </a:prstGeom>
          </p:spPr>
        </p:pic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86A8EBE-B332-3EBB-58CB-1FF08DA2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473" y="2012484"/>
            <a:ext cx="5434593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Enterprise-wide Database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EF808D8-B170-C5FB-B788-B85EAFCDE7CD}"/>
              </a:ext>
            </a:extLst>
          </p:cNvPr>
          <p:cNvCxnSpPr>
            <a:cxnSpLocks/>
            <a:stCxn id="22" idx="1"/>
            <a:endCxn id="16" idx="3"/>
          </p:cNvCxnSpPr>
          <p:nvPr/>
        </p:nvCxnSpPr>
        <p:spPr>
          <a:xfrm flipH="1">
            <a:off x="4560153" y="2333009"/>
            <a:ext cx="2044320" cy="1205202"/>
          </a:xfrm>
          <a:prstGeom prst="straightConnector1">
            <a:avLst/>
          </a:prstGeom>
          <a:ln w="635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10B6FC7D-11D6-0B6E-1C81-186CB7A07284}"/>
              </a:ext>
            </a:extLst>
          </p:cNvPr>
          <p:cNvSpPr txBox="1">
            <a:spLocks/>
          </p:cNvSpPr>
          <p:nvPr/>
        </p:nvSpPr>
        <p:spPr>
          <a:xfrm>
            <a:off x="6724475" y="2650686"/>
            <a:ext cx="5314591" cy="29859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200"/>
              </a:spcBef>
            </a:pPr>
            <a:r>
              <a:rPr lang="en-US" sz="2400" dirty="0"/>
              <a:t>Over 4,600 tables (total)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Over 900 tables (</a:t>
            </a:r>
            <a:r>
              <a:rPr lang="en-US" sz="2400" b="1" dirty="0">
                <a:solidFill>
                  <a:srgbClr val="62D84E"/>
                </a:solidFill>
              </a:rPr>
              <a:t>CMDB</a:t>
            </a:r>
            <a:r>
              <a:rPr lang="en-US" sz="2400" dirty="0"/>
              <a:t>)</a:t>
            </a:r>
          </a:p>
          <a:p>
            <a:pPr lvl="1">
              <a:spcBef>
                <a:spcPts val="1000"/>
              </a:spcBef>
            </a:pPr>
            <a:r>
              <a:rPr lang="en-US" sz="2000" dirty="0"/>
              <a:t>Configuration Items (CI)</a:t>
            </a:r>
          </a:p>
          <a:p>
            <a:pPr lvl="1">
              <a:spcBef>
                <a:spcPts val="1000"/>
              </a:spcBef>
            </a:pPr>
            <a:r>
              <a:rPr lang="en-US" sz="2000" dirty="0"/>
              <a:t>Relationships between CI’s</a:t>
            </a:r>
          </a:p>
          <a:p>
            <a:pPr lvl="1">
              <a:spcBef>
                <a:spcPts val="1000"/>
              </a:spcBef>
            </a:pPr>
            <a:r>
              <a:rPr lang="en-US" sz="2000" dirty="0"/>
              <a:t>Relationships to services</a:t>
            </a:r>
          </a:p>
          <a:p>
            <a:pPr lvl="1">
              <a:spcBef>
                <a:spcPts val="22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0516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608E252-08AD-7273-7041-F2916502956B}"/>
              </a:ext>
            </a:extLst>
          </p:cNvPr>
          <p:cNvGrpSpPr/>
          <p:nvPr/>
        </p:nvGrpSpPr>
        <p:grpSpPr>
          <a:xfrm>
            <a:off x="198120" y="228600"/>
            <a:ext cx="6619222" cy="6619222"/>
            <a:chOff x="479269" y="822960"/>
            <a:chExt cx="6619222" cy="6619222"/>
          </a:xfrm>
        </p:grpSpPr>
        <p:pic>
          <p:nvPicPr>
            <p:cNvPr id="5" name="Graphic 4" descr="Cloud outline">
              <a:extLst>
                <a:ext uri="{FF2B5EF4-FFF2-40B4-BE49-F238E27FC236}">
                  <a16:creationId xmlns:a16="http://schemas.microsoft.com/office/drawing/2014/main" id="{414A2B12-665C-0916-EE68-7295C6C1E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9269" y="822960"/>
              <a:ext cx="6619222" cy="6619222"/>
            </a:xfrm>
            <a:prstGeom prst="rect">
              <a:avLst/>
            </a:prstGeom>
          </p:spPr>
        </p:pic>
        <p:pic>
          <p:nvPicPr>
            <p:cNvPr id="8" name="Graphic 7" descr="Server outline">
              <a:extLst>
                <a:ext uri="{FF2B5EF4-FFF2-40B4-BE49-F238E27FC236}">
                  <a16:creationId xmlns:a16="http://schemas.microsoft.com/office/drawing/2014/main" id="{4F500362-5494-E929-2DA9-D759A95F0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36201" y="4719216"/>
              <a:ext cx="686132" cy="686132"/>
            </a:xfrm>
            <a:prstGeom prst="rect">
              <a:avLst/>
            </a:prstGeom>
          </p:spPr>
        </p:pic>
        <p:pic>
          <p:nvPicPr>
            <p:cNvPr id="10" name="Graphic 9" descr="Lock outline">
              <a:extLst>
                <a:ext uri="{FF2B5EF4-FFF2-40B4-BE49-F238E27FC236}">
                  <a16:creationId xmlns:a16="http://schemas.microsoft.com/office/drawing/2014/main" id="{9F8A18EE-2224-11D6-9106-ECE336D701C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63969" y="4719216"/>
              <a:ext cx="686132" cy="686132"/>
            </a:xfrm>
            <a:prstGeom prst="rect">
              <a:avLst/>
            </a:prstGeom>
          </p:spPr>
        </p:pic>
        <p:pic>
          <p:nvPicPr>
            <p:cNvPr id="14" name="Graphic 13" descr="Social network outline">
              <a:extLst>
                <a:ext uri="{FF2B5EF4-FFF2-40B4-BE49-F238E27FC236}">
                  <a16:creationId xmlns:a16="http://schemas.microsoft.com/office/drawing/2014/main" id="{6DEEC2FC-EA21-E320-72A3-7FEB9597C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091737" y="4719216"/>
              <a:ext cx="686132" cy="686132"/>
            </a:xfrm>
            <a:prstGeom prst="rect">
              <a:avLst/>
            </a:prstGeom>
          </p:spPr>
        </p:pic>
        <p:pic>
          <p:nvPicPr>
            <p:cNvPr id="15" name="Graphic 14" descr="Disk outline">
              <a:extLst>
                <a:ext uri="{FF2B5EF4-FFF2-40B4-BE49-F238E27FC236}">
                  <a16:creationId xmlns:a16="http://schemas.microsoft.com/office/drawing/2014/main" id="{DD893077-BABE-5E7D-3A99-62AF4A8048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419506" y="4719216"/>
              <a:ext cx="686132" cy="686132"/>
            </a:xfrm>
            <a:prstGeom prst="rect">
              <a:avLst/>
            </a:prstGeom>
          </p:spPr>
        </p:pic>
        <p:pic>
          <p:nvPicPr>
            <p:cNvPr id="16" name="Graphic 15" descr="Database outline">
              <a:extLst>
                <a:ext uri="{FF2B5EF4-FFF2-40B4-BE49-F238E27FC236}">
                  <a16:creationId xmlns:a16="http://schemas.microsoft.com/office/drawing/2014/main" id="{F82C003A-E03F-2283-A120-423ACB704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926902" y="3675371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Vlog outline">
              <a:extLst>
                <a:ext uri="{FF2B5EF4-FFF2-40B4-BE49-F238E27FC236}">
                  <a16:creationId xmlns:a16="http://schemas.microsoft.com/office/drawing/2014/main" id="{20937D95-FD95-8D4B-ED88-964BD13F0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600103" y="3865657"/>
              <a:ext cx="686132" cy="68613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7150CAD-73C3-5D8F-2605-9AD811DCD9AB}"/>
                </a:ext>
              </a:extLst>
            </p:cNvPr>
            <p:cNvSpPr/>
            <p:nvPr/>
          </p:nvSpPr>
          <p:spPr>
            <a:xfrm>
              <a:off x="2154195" y="5958045"/>
              <a:ext cx="3189682" cy="567557"/>
            </a:xfrm>
            <a:prstGeom prst="rect">
              <a:avLst/>
            </a:prstGeom>
            <a:solidFill>
              <a:srgbClr val="032C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ServiceN</a:t>
              </a:r>
              <a:r>
                <a:rPr lang="en-US" sz="4000" b="1" dirty="0">
                  <a:solidFill>
                    <a:srgbClr val="62D84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en-US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US" sz="6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1" name="Graphic 20" descr="Tools outline">
              <a:extLst>
                <a:ext uri="{FF2B5EF4-FFF2-40B4-BE49-F238E27FC236}">
                  <a16:creationId xmlns:a16="http://schemas.microsoft.com/office/drawing/2014/main" id="{C1553CA1-B793-9990-B8A6-BE0F39DA5C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11911" y="2857789"/>
              <a:ext cx="640080" cy="640080"/>
            </a:xfrm>
            <a:prstGeom prst="rect">
              <a:avLst/>
            </a:prstGeom>
          </p:spPr>
        </p:pic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86A8EBE-B332-3EBB-58CB-1FF08DA2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473" y="2012484"/>
            <a:ext cx="5434593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Applications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EF808D8-B170-C5FB-B788-B85EAFCDE7CD}"/>
              </a:ext>
            </a:extLst>
          </p:cNvPr>
          <p:cNvCxnSpPr>
            <a:cxnSpLocks/>
            <a:stCxn id="22" idx="1"/>
            <a:endCxn id="19" idx="3"/>
          </p:cNvCxnSpPr>
          <p:nvPr/>
        </p:nvCxnSpPr>
        <p:spPr>
          <a:xfrm flipH="1">
            <a:off x="3005086" y="2333009"/>
            <a:ext cx="3599387" cy="1281354"/>
          </a:xfrm>
          <a:prstGeom prst="straightConnector1">
            <a:avLst/>
          </a:prstGeom>
          <a:ln w="635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8393CC-FEDB-63BF-F0A5-8D219280997D}"/>
              </a:ext>
            </a:extLst>
          </p:cNvPr>
          <p:cNvSpPr txBox="1">
            <a:spLocks/>
          </p:cNvSpPr>
          <p:nvPr/>
        </p:nvSpPr>
        <p:spPr>
          <a:xfrm>
            <a:off x="6724475" y="2650686"/>
            <a:ext cx="5314591" cy="473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200"/>
              </a:spcBef>
            </a:pPr>
            <a:r>
              <a:rPr lang="en-US" sz="2400" dirty="0"/>
              <a:t>Configured OOB to work with CMDB</a:t>
            </a:r>
            <a:endParaRPr lang="en-US" sz="2000" dirty="0"/>
          </a:p>
          <a:p>
            <a:pPr lvl="1">
              <a:spcBef>
                <a:spcPts val="22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785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60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CMDB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608E252-08AD-7273-7041-F2916502956B}"/>
              </a:ext>
            </a:extLst>
          </p:cNvPr>
          <p:cNvGrpSpPr/>
          <p:nvPr/>
        </p:nvGrpSpPr>
        <p:grpSpPr>
          <a:xfrm>
            <a:off x="198120" y="228600"/>
            <a:ext cx="6619222" cy="6619222"/>
            <a:chOff x="479269" y="822960"/>
            <a:chExt cx="6619222" cy="6619222"/>
          </a:xfrm>
        </p:grpSpPr>
        <p:pic>
          <p:nvPicPr>
            <p:cNvPr id="5" name="Graphic 4" descr="Cloud outline">
              <a:extLst>
                <a:ext uri="{FF2B5EF4-FFF2-40B4-BE49-F238E27FC236}">
                  <a16:creationId xmlns:a16="http://schemas.microsoft.com/office/drawing/2014/main" id="{414A2B12-665C-0916-EE68-7295C6C1E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9269" y="822960"/>
              <a:ext cx="6619222" cy="6619222"/>
            </a:xfrm>
            <a:prstGeom prst="rect">
              <a:avLst/>
            </a:prstGeom>
          </p:spPr>
        </p:pic>
        <p:pic>
          <p:nvPicPr>
            <p:cNvPr id="8" name="Graphic 7" descr="Server outline">
              <a:extLst>
                <a:ext uri="{FF2B5EF4-FFF2-40B4-BE49-F238E27FC236}">
                  <a16:creationId xmlns:a16="http://schemas.microsoft.com/office/drawing/2014/main" id="{4F500362-5494-E929-2DA9-D759A95F0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36201" y="4719216"/>
              <a:ext cx="686132" cy="686132"/>
            </a:xfrm>
            <a:prstGeom prst="rect">
              <a:avLst/>
            </a:prstGeom>
          </p:spPr>
        </p:pic>
        <p:pic>
          <p:nvPicPr>
            <p:cNvPr id="10" name="Graphic 9" descr="Lock outline">
              <a:extLst>
                <a:ext uri="{FF2B5EF4-FFF2-40B4-BE49-F238E27FC236}">
                  <a16:creationId xmlns:a16="http://schemas.microsoft.com/office/drawing/2014/main" id="{9F8A18EE-2224-11D6-9106-ECE336D701C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63969" y="4719216"/>
              <a:ext cx="686132" cy="686132"/>
            </a:xfrm>
            <a:prstGeom prst="rect">
              <a:avLst/>
            </a:prstGeom>
          </p:spPr>
        </p:pic>
        <p:pic>
          <p:nvPicPr>
            <p:cNvPr id="14" name="Graphic 13" descr="Social network outline">
              <a:extLst>
                <a:ext uri="{FF2B5EF4-FFF2-40B4-BE49-F238E27FC236}">
                  <a16:creationId xmlns:a16="http://schemas.microsoft.com/office/drawing/2014/main" id="{6DEEC2FC-EA21-E320-72A3-7FEB9597C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091737" y="4719216"/>
              <a:ext cx="686132" cy="686132"/>
            </a:xfrm>
            <a:prstGeom prst="rect">
              <a:avLst/>
            </a:prstGeom>
          </p:spPr>
        </p:pic>
        <p:pic>
          <p:nvPicPr>
            <p:cNvPr id="15" name="Graphic 14" descr="Disk outline">
              <a:extLst>
                <a:ext uri="{FF2B5EF4-FFF2-40B4-BE49-F238E27FC236}">
                  <a16:creationId xmlns:a16="http://schemas.microsoft.com/office/drawing/2014/main" id="{DD893077-BABE-5E7D-3A99-62AF4A8048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419506" y="4719216"/>
              <a:ext cx="686132" cy="686132"/>
            </a:xfrm>
            <a:prstGeom prst="rect">
              <a:avLst/>
            </a:prstGeom>
          </p:spPr>
        </p:pic>
        <p:pic>
          <p:nvPicPr>
            <p:cNvPr id="16" name="Graphic 15" descr="Database outline">
              <a:extLst>
                <a:ext uri="{FF2B5EF4-FFF2-40B4-BE49-F238E27FC236}">
                  <a16:creationId xmlns:a16="http://schemas.microsoft.com/office/drawing/2014/main" id="{F82C003A-E03F-2283-A120-423ACB704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926902" y="3675371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Vlog outline">
              <a:extLst>
                <a:ext uri="{FF2B5EF4-FFF2-40B4-BE49-F238E27FC236}">
                  <a16:creationId xmlns:a16="http://schemas.microsoft.com/office/drawing/2014/main" id="{20937D95-FD95-8D4B-ED88-964BD13F0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600103" y="3865657"/>
              <a:ext cx="686132" cy="68613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7150CAD-73C3-5D8F-2605-9AD811DCD9AB}"/>
                </a:ext>
              </a:extLst>
            </p:cNvPr>
            <p:cNvSpPr/>
            <p:nvPr/>
          </p:nvSpPr>
          <p:spPr>
            <a:xfrm>
              <a:off x="2154195" y="5958045"/>
              <a:ext cx="3189682" cy="567557"/>
            </a:xfrm>
            <a:prstGeom prst="rect">
              <a:avLst/>
            </a:prstGeom>
            <a:solidFill>
              <a:srgbClr val="032C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ServiceN</a:t>
              </a:r>
              <a:r>
                <a:rPr lang="en-US" sz="4000" b="1" dirty="0">
                  <a:solidFill>
                    <a:srgbClr val="62D84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en-US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US" sz="6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1" name="Graphic 20" descr="Tools outline">
              <a:extLst>
                <a:ext uri="{FF2B5EF4-FFF2-40B4-BE49-F238E27FC236}">
                  <a16:creationId xmlns:a16="http://schemas.microsoft.com/office/drawing/2014/main" id="{C1553CA1-B793-9990-B8A6-BE0F39DA5C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11911" y="2857789"/>
              <a:ext cx="640080" cy="640080"/>
            </a:xfrm>
            <a:prstGeom prst="rect">
              <a:avLst/>
            </a:prstGeom>
          </p:spPr>
        </p:pic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86A8EBE-B332-3EBB-58CB-1FF08DA2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473" y="2012484"/>
            <a:ext cx="5434593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CMDB Tools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EF808D8-B170-C5FB-B788-B85EAFCDE7CD}"/>
              </a:ext>
            </a:extLst>
          </p:cNvPr>
          <p:cNvCxnSpPr>
            <a:cxnSpLocks/>
            <a:stCxn id="22" idx="1"/>
            <a:endCxn id="21" idx="3"/>
          </p:cNvCxnSpPr>
          <p:nvPr/>
        </p:nvCxnSpPr>
        <p:spPr>
          <a:xfrm flipH="1">
            <a:off x="3370842" y="2333009"/>
            <a:ext cx="3233631" cy="250460"/>
          </a:xfrm>
          <a:prstGeom prst="straightConnector1">
            <a:avLst/>
          </a:prstGeom>
          <a:ln w="635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8393CC-FEDB-63BF-F0A5-8D219280997D}"/>
              </a:ext>
            </a:extLst>
          </p:cNvPr>
          <p:cNvSpPr txBox="1">
            <a:spLocks/>
          </p:cNvSpPr>
          <p:nvPr/>
        </p:nvSpPr>
        <p:spPr>
          <a:xfrm>
            <a:off x="6724475" y="2650686"/>
            <a:ext cx="5314591" cy="2210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200"/>
              </a:spcBef>
            </a:pPr>
            <a:r>
              <a:rPr lang="en-US" sz="2400" dirty="0"/>
              <a:t>Loading, Monitoring, </a:t>
            </a:r>
            <a:r>
              <a:rPr lang="en-US" sz="2400" strike="sngStrike" dirty="0"/>
              <a:t>Managering</a:t>
            </a:r>
            <a:r>
              <a:rPr lang="en-US" sz="2400" dirty="0"/>
              <a:t> (Managing) CMDB Data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Discovery &amp; Service Mapping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CMDB Dashboard</a:t>
            </a:r>
            <a:endParaRPr lang="en-US" sz="2000" dirty="0"/>
          </a:p>
          <a:p>
            <a:pPr lvl="1">
              <a:spcBef>
                <a:spcPts val="2200"/>
              </a:spcBef>
            </a:pP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F0E932-1061-FF45-3D43-91FA3C30506D}"/>
              </a:ext>
            </a:extLst>
          </p:cNvPr>
          <p:cNvSpPr txBox="1"/>
          <p:nvPr/>
        </p:nvSpPr>
        <p:spPr>
          <a:xfrm>
            <a:off x="10561320" y="2292835"/>
            <a:ext cx="90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62D84E"/>
                </a:solidFill>
              </a:rPr>
              <a:t>oops…</a:t>
            </a:r>
          </a:p>
        </p:txBody>
      </p:sp>
    </p:spTree>
    <p:extLst>
      <p:ext uri="{BB962C8B-B14F-4D97-AF65-F5344CB8AC3E}">
        <p14:creationId xmlns:p14="http://schemas.microsoft.com/office/powerpoint/2010/main" val="162998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Is ServiceN</a:t>
            </a:r>
            <a:r>
              <a:rPr lang="en-US" sz="66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BD250-AB81-BB79-F302-2D68B7010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12924"/>
            <a:ext cx="8648602" cy="6410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Step 1: Analyze 100’s of Companies and Organizations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D42A8B-4469-7330-CCAA-03731CB5CA92}"/>
              </a:ext>
            </a:extLst>
          </p:cNvPr>
          <p:cNvSpPr txBox="1">
            <a:spLocks/>
          </p:cNvSpPr>
          <p:nvPr/>
        </p:nvSpPr>
        <p:spPr>
          <a:xfrm>
            <a:off x="445293" y="2455100"/>
            <a:ext cx="5314591" cy="383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200"/>
              </a:spcBef>
            </a:pPr>
            <a:r>
              <a:rPr lang="en-US" sz="2400" dirty="0"/>
              <a:t>Diverse in size and industry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How is IT used to add value?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What does the IT department do?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What data is being stored and why?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What are the IT-enabled processes and workflows?</a:t>
            </a:r>
          </a:p>
        </p:txBody>
      </p:sp>
    </p:spTree>
    <p:extLst>
      <p:ext uri="{BB962C8B-B14F-4D97-AF65-F5344CB8AC3E}">
        <p14:creationId xmlns:p14="http://schemas.microsoft.com/office/powerpoint/2010/main" val="195184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Is ServiceN</a:t>
            </a:r>
            <a:r>
              <a:rPr lang="en-US" sz="66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BD250-AB81-BB79-F302-2D68B7010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12924"/>
            <a:ext cx="8648602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Step 2: Analyze and Look for Commonalities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D42A8B-4469-7330-CCAA-03731CB5CA92}"/>
              </a:ext>
            </a:extLst>
          </p:cNvPr>
          <p:cNvSpPr txBox="1">
            <a:spLocks/>
          </p:cNvSpPr>
          <p:nvPr/>
        </p:nvSpPr>
        <p:spPr>
          <a:xfrm>
            <a:off x="445293" y="2455100"/>
            <a:ext cx="11301411" cy="383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200"/>
              </a:spcBef>
              <a:buNone/>
            </a:pPr>
            <a:r>
              <a:rPr lang="en-US" sz="2600" i="1" dirty="0"/>
              <a:t>Most IT departments do things like: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Manage inventory of customers and provided services (Customer Service Management)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Provide services to employees to increase efficiency and productivity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Handle trouble tickets, problems, and change requests (ITIL, ITSM)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Manage hardware and software configs (Configuration Management)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Inventory staff  and user access (User Access Management)</a:t>
            </a:r>
          </a:p>
        </p:txBody>
      </p:sp>
    </p:spTree>
    <p:extLst>
      <p:ext uri="{BB962C8B-B14F-4D97-AF65-F5344CB8AC3E}">
        <p14:creationId xmlns:p14="http://schemas.microsoft.com/office/powerpoint/2010/main" val="231772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Is ServiceN</a:t>
            </a:r>
            <a:r>
              <a:rPr lang="en-US" sz="66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BD250-AB81-BB79-F302-2D68B7010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12924"/>
            <a:ext cx="7245688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Step 3: Build a Cloud-based IT Department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131E0E92-C4B5-98CD-587B-6B2D05DA911F}"/>
              </a:ext>
            </a:extLst>
          </p:cNvPr>
          <p:cNvSpPr txBox="1">
            <a:spLocks/>
          </p:cNvSpPr>
          <p:nvPr/>
        </p:nvSpPr>
        <p:spPr>
          <a:xfrm>
            <a:off x="795813" y="2453973"/>
            <a:ext cx="5544027" cy="1310307"/>
          </a:xfrm>
          <a:prstGeom prst="rect">
            <a:avLst/>
          </a:prstGeom>
        </p:spPr>
        <p:txBody>
          <a:bodyPr vert="horz" lIns="91440" tIns="9144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200"/>
              </a:spcBef>
              <a:buNone/>
            </a:pPr>
            <a:endParaRPr lang="en-US" sz="20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226DBF9-237C-DB56-FB35-F4EC5ADB0C2F}"/>
              </a:ext>
            </a:extLst>
          </p:cNvPr>
          <p:cNvSpPr txBox="1">
            <a:spLocks/>
          </p:cNvSpPr>
          <p:nvPr/>
        </p:nvSpPr>
        <p:spPr>
          <a:xfrm>
            <a:off x="445293" y="2455100"/>
            <a:ext cx="11301411" cy="383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200"/>
              </a:spcBef>
            </a:pPr>
            <a:r>
              <a:rPr lang="en-US" sz="2400" dirty="0"/>
              <a:t>Use the best of what you’ve learned</a:t>
            </a:r>
          </a:p>
          <a:p>
            <a:pPr>
              <a:spcBef>
                <a:spcPts val="2200"/>
              </a:spcBef>
            </a:pPr>
            <a:r>
              <a:rPr lang="en-US" sz="2400" dirty="0"/>
              <a:t>Eliminate inefficiencies and failures</a:t>
            </a:r>
          </a:p>
        </p:txBody>
      </p:sp>
    </p:spTree>
    <p:extLst>
      <p:ext uri="{BB962C8B-B14F-4D97-AF65-F5344CB8AC3E}">
        <p14:creationId xmlns:p14="http://schemas.microsoft.com/office/powerpoint/2010/main" val="149799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Is ServiceN</a:t>
            </a:r>
            <a:r>
              <a:rPr lang="en-US" sz="66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BD250-AB81-BB79-F302-2D68B7010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12924"/>
            <a:ext cx="7245688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Step 3: Build a Cloud-based IT Department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38C0AD4-D2E8-946D-EBD6-2A2BA3241CC7}"/>
              </a:ext>
            </a:extLst>
          </p:cNvPr>
          <p:cNvSpPr txBox="1">
            <a:spLocks/>
          </p:cNvSpPr>
          <p:nvPr/>
        </p:nvSpPr>
        <p:spPr>
          <a:xfrm>
            <a:off x="795813" y="2453973"/>
            <a:ext cx="5544027" cy="4021899"/>
          </a:xfrm>
          <a:prstGeom prst="rect">
            <a:avLst/>
          </a:prstGeom>
        </p:spPr>
        <p:txBody>
          <a:bodyPr vert="horz" lIns="91440" tIns="9144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ts val="2200"/>
              </a:spcBef>
              <a:buFont typeface="+mj-lt"/>
              <a:buAutoNum type="arabicPeriod"/>
            </a:pPr>
            <a:r>
              <a:rPr lang="en-US" sz="2400" dirty="0"/>
              <a:t>Infrastructure</a:t>
            </a:r>
          </a:p>
          <a:p>
            <a:pPr lvl="1"/>
            <a:r>
              <a:rPr lang="en-US" sz="2000" dirty="0"/>
              <a:t>Servers, Software, Network, Security, Data Backups, Failover</a:t>
            </a:r>
          </a:p>
          <a:p>
            <a:pPr marL="0" indent="0">
              <a:buNone/>
            </a:pPr>
            <a:endParaRPr lang="en-US" sz="8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Database</a:t>
            </a:r>
          </a:p>
          <a:p>
            <a:pPr lvl="1"/>
            <a:r>
              <a:rPr lang="en-US" sz="2000" dirty="0"/>
              <a:t>Enterprise-wide single source of truth</a:t>
            </a:r>
          </a:p>
          <a:p>
            <a:pPr lvl="1"/>
            <a:r>
              <a:rPr lang="en-US" sz="2000" dirty="0"/>
              <a:t>Over 4,600 tables</a:t>
            </a:r>
          </a:p>
          <a:p>
            <a:pPr marL="0" indent="0">
              <a:buNone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/>
              <a:t>Applications</a:t>
            </a:r>
          </a:p>
          <a:p>
            <a:pPr lvl="1"/>
            <a:r>
              <a:rPr lang="en-US" sz="2000" dirty="0"/>
              <a:t>Provide business functions, processes, and workflows</a:t>
            </a:r>
          </a:p>
          <a:p>
            <a:pPr lvl="1"/>
            <a:r>
              <a:rPr lang="en-US" sz="2000" dirty="0"/>
              <a:t>Hundreds of apps to choose from</a:t>
            </a:r>
          </a:p>
        </p:txBody>
      </p:sp>
      <p:pic>
        <p:nvPicPr>
          <p:cNvPr id="11" name="Graphic 10" descr="Cloud outline">
            <a:extLst>
              <a:ext uri="{FF2B5EF4-FFF2-40B4-BE49-F238E27FC236}">
                <a16:creationId xmlns:a16="http://schemas.microsoft.com/office/drawing/2014/main" id="{7857AB57-18E3-9959-21D7-847B4AF58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2264" y="1881808"/>
            <a:ext cx="5044440" cy="5044440"/>
          </a:xfrm>
          <a:prstGeom prst="rect">
            <a:avLst/>
          </a:prstGeom>
        </p:spPr>
      </p:pic>
      <p:pic>
        <p:nvPicPr>
          <p:cNvPr id="13" name="Graphic 12" descr="Server outline">
            <a:extLst>
              <a:ext uri="{FF2B5EF4-FFF2-40B4-BE49-F238E27FC236}">
                <a16:creationId xmlns:a16="http://schemas.microsoft.com/office/drawing/2014/main" id="{87A5A682-361C-BD2E-6FC1-983776CBE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21880" y="4702011"/>
            <a:ext cx="686132" cy="686132"/>
          </a:xfrm>
          <a:prstGeom prst="rect">
            <a:avLst/>
          </a:prstGeom>
        </p:spPr>
      </p:pic>
      <p:pic>
        <p:nvPicPr>
          <p:cNvPr id="15" name="Graphic 14" descr="Lock outline">
            <a:extLst>
              <a:ext uri="{FF2B5EF4-FFF2-40B4-BE49-F238E27FC236}">
                <a16:creationId xmlns:a16="http://schemas.microsoft.com/office/drawing/2014/main" id="{B7036178-2528-3597-E3D2-4FC1641337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43104" y="4702011"/>
            <a:ext cx="686132" cy="686132"/>
          </a:xfrm>
          <a:prstGeom prst="rect">
            <a:avLst/>
          </a:prstGeom>
        </p:spPr>
      </p:pic>
      <p:pic>
        <p:nvPicPr>
          <p:cNvPr id="17" name="Graphic 16" descr="Social network outline">
            <a:extLst>
              <a:ext uri="{FF2B5EF4-FFF2-40B4-BE49-F238E27FC236}">
                <a16:creationId xmlns:a16="http://schemas.microsoft.com/office/drawing/2014/main" id="{A5046DEE-662A-515E-31D9-694C9DECDB4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64328" y="4702011"/>
            <a:ext cx="686132" cy="686132"/>
          </a:xfrm>
          <a:prstGeom prst="rect">
            <a:avLst/>
          </a:prstGeom>
        </p:spPr>
      </p:pic>
      <p:pic>
        <p:nvPicPr>
          <p:cNvPr id="25" name="Graphic 24" descr="Disk outline">
            <a:extLst>
              <a:ext uri="{FF2B5EF4-FFF2-40B4-BE49-F238E27FC236}">
                <a16:creationId xmlns:a16="http://schemas.microsoft.com/office/drawing/2014/main" id="{FDBE7FF4-AF53-4A94-95BD-5D8B3BC0661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5552" y="4702011"/>
            <a:ext cx="686132" cy="686132"/>
          </a:xfrm>
          <a:prstGeom prst="rect">
            <a:avLst/>
          </a:prstGeom>
        </p:spPr>
      </p:pic>
      <p:pic>
        <p:nvPicPr>
          <p:cNvPr id="27" name="Graphic 26" descr="Database outline">
            <a:extLst>
              <a:ext uri="{FF2B5EF4-FFF2-40B4-BE49-F238E27FC236}">
                <a16:creationId xmlns:a16="http://schemas.microsoft.com/office/drawing/2014/main" id="{B94BCE82-D031-3EB6-2E87-EA6E736CCDB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29236" y="3777932"/>
            <a:ext cx="686132" cy="686132"/>
          </a:xfrm>
          <a:prstGeom prst="rect">
            <a:avLst/>
          </a:prstGeom>
        </p:spPr>
      </p:pic>
      <p:pic>
        <p:nvPicPr>
          <p:cNvPr id="29" name="Graphic 28" descr="Vlog outline">
            <a:extLst>
              <a:ext uri="{FF2B5EF4-FFF2-40B4-BE49-F238E27FC236}">
                <a16:creationId xmlns:a16="http://schemas.microsoft.com/office/drawing/2014/main" id="{A78220F0-996F-1704-3DA0-515D12D3AA2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209612" y="3777932"/>
            <a:ext cx="686132" cy="68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7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Is ServiceN</a:t>
            </a:r>
            <a:r>
              <a:rPr lang="en-US" sz="66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BD250-AB81-BB79-F302-2D68B7010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" y="1812924"/>
            <a:ext cx="7245688" cy="64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Step 3: Build a Cloud-based IT Department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38C0AD4-D2E8-946D-EBD6-2A2BA3241CC7}"/>
              </a:ext>
            </a:extLst>
          </p:cNvPr>
          <p:cNvSpPr txBox="1">
            <a:spLocks/>
          </p:cNvSpPr>
          <p:nvPr/>
        </p:nvSpPr>
        <p:spPr>
          <a:xfrm>
            <a:off x="795813" y="2453973"/>
            <a:ext cx="5544027" cy="4021899"/>
          </a:xfrm>
          <a:prstGeom prst="rect">
            <a:avLst/>
          </a:prstGeom>
        </p:spPr>
        <p:txBody>
          <a:bodyPr vert="horz" lIns="91440" tIns="9144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200"/>
              </a:spcBef>
              <a:buNone/>
            </a:pPr>
            <a:r>
              <a:rPr lang="en-US" sz="3000" i="1" dirty="0"/>
              <a:t>A cloud-based platform of common IT services built upon best-practices and lessons learned.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3A70B21-554A-E990-CF73-D3A9E538694E}"/>
              </a:ext>
            </a:extLst>
          </p:cNvPr>
          <p:cNvGrpSpPr/>
          <p:nvPr/>
        </p:nvGrpSpPr>
        <p:grpSpPr>
          <a:xfrm>
            <a:off x="6702264" y="1881808"/>
            <a:ext cx="5044440" cy="5044440"/>
            <a:chOff x="6702264" y="1881808"/>
            <a:chExt cx="5044440" cy="5044440"/>
          </a:xfrm>
        </p:grpSpPr>
        <p:pic>
          <p:nvPicPr>
            <p:cNvPr id="11" name="Graphic 10" descr="Cloud outline">
              <a:extLst>
                <a:ext uri="{FF2B5EF4-FFF2-40B4-BE49-F238E27FC236}">
                  <a16:creationId xmlns:a16="http://schemas.microsoft.com/office/drawing/2014/main" id="{7857AB57-18E3-9959-21D7-847B4AF58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02264" y="1881808"/>
              <a:ext cx="5044440" cy="5044440"/>
            </a:xfrm>
            <a:prstGeom prst="rect">
              <a:avLst/>
            </a:prstGeom>
          </p:spPr>
        </p:pic>
        <p:pic>
          <p:nvPicPr>
            <p:cNvPr id="13" name="Graphic 12" descr="Server outline">
              <a:extLst>
                <a:ext uri="{FF2B5EF4-FFF2-40B4-BE49-F238E27FC236}">
                  <a16:creationId xmlns:a16="http://schemas.microsoft.com/office/drawing/2014/main" id="{87A5A682-361C-BD2E-6FC1-983776CBE1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21880" y="4702011"/>
              <a:ext cx="686132" cy="686132"/>
            </a:xfrm>
            <a:prstGeom prst="rect">
              <a:avLst/>
            </a:prstGeom>
          </p:spPr>
        </p:pic>
        <p:pic>
          <p:nvPicPr>
            <p:cNvPr id="15" name="Graphic 14" descr="Lock outline">
              <a:extLst>
                <a:ext uri="{FF2B5EF4-FFF2-40B4-BE49-F238E27FC236}">
                  <a16:creationId xmlns:a16="http://schemas.microsoft.com/office/drawing/2014/main" id="{B7036178-2528-3597-E3D2-4FC1641337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43104" y="4702011"/>
              <a:ext cx="686132" cy="686132"/>
            </a:xfrm>
            <a:prstGeom prst="rect">
              <a:avLst/>
            </a:prstGeom>
          </p:spPr>
        </p:pic>
        <p:pic>
          <p:nvPicPr>
            <p:cNvPr id="17" name="Graphic 16" descr="Social network outline">
              <a:extLst>
                <a:ext uri="{FF2B5EF4-FFF2-40B4-BE49-F238E27FC236}">
                  <a16:creationId xmlns:a16="http://schemas.microsoft.com/office/drawing/2014/main" id="{A5046DEE-662A-515E-31D9-694C9DECD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264328" y="4702011"/>
              <a:ext cx="686132" cy="686132"/>
            </a:xfrm>
            <a:prstGeom prst="rect">
              <a:avLst/>
            </a:prstGeom>
          </p:spPr>
        </p:pic>
        <p:pic>
          <p:nvPicPr>
            <p:cNvPr id="25" name="Graphic 24" descr="Disk outline">
              <a:extLst>
                <a:ext uri="{FF2B5EF4-FFF2-40B4-BE49-F238E27FC236}">
                  <a16:creationId xmlns:a16="http://schemas.microsoft.com/office/drawing/2014/main" id="{FDBE7FF4-AF53-4A94-95BD-5D8B3BC066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0185552" y="4702011"/>
              <a:ext cx="686132" cy="686132"/>
            </a:xfrm>
            <a:prstGeom prst="rect">
              <a:avLst/>
            </a:prstGeom>
          </p:spPr>
        </p:pic>
        <p:pic>
          <p:nvPicPr>
            <p:cNvPr id="27" name="Graphic 26" descr="Database outline">
              <a:extLst>
                <a:ext uri="{FF2B5EF4-FFF2-40B4-BE49-F238E27FC236}">
                  <a16:creationId xmlns:a16="http://schemas.microsoft.com/office/drawing/2014/main" id="{B94BCE82-D031-3EB6-2E87-EA6E736CC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29236" y="3777932"/>
              <a:ext cx="686132" cy="686132"/>
            </a:xfrm>
            <a:prstGeom prst="rect">
              <a:avLst/>
            </a:prstGeom>
          </p:spPr>
        </p:pic>
        <p:pic>
          <p:nvPicPr>
            <p:cNvPr id="29" name="Graphic 28" descr="Vlog outline">
              <a:extLst>
                <a:ext uri="{FF2B5EF4-FFF2-40B4-BE49-F238E27FC236}">
                  <a16:creationId xmlns:a16="http://schemas.microsoft.com/office/drawing/2014/main" id="{A78220F0-996F-1704-3DA0-515D12D3A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209612" y="3777932"/>
              <a:ext cx="686132" cy="686132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411A3A2-E0D4-B464-2A76-8B1C2DD3E2C3}"/>
                </a:ext>
              </a:extLst>
            </p:cNvPr>
            <p:cNvSpPr/>
            <p:nvPr/>
          </p:nvSpPr>
          <p:spPr>
            <a:xfrm>
              <a:off x="7629643" y="5792631"/>
              <a:ext cx="3189682" cy="567557"/>
            </a:xfrm>
            <a:prstGeom prst="rect">
              <a:avLst/>
            </a:prstGeom>
            <a:solidFill>
              <a:srgbClr val="032C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ServiceN</a:t>
              </a:r>
              <a:r>
                <a:rPr lang="en-US" sz="4000" b="1" dirty="0">
                  <a:solidFill>
                    <a:srgbClr val="62D84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en-US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US" sz="6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4295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Is ServiceN</a:t>
            </a:r>
            <a:r>
              <a:rPr lang="en-US" sz="66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0550F2B-0D71-4586-D0A5-8BD97009D878}"/>
              </a:ext>
            </a:extLst>
          </p:cNvPr>
          <p:cNvGrpSpPr/>
          <p:nvPr/>
        </p:nvGrpSpPr>
        <p:grpSpPr>
          <a:xfrm>
            <a:off x="391750" y="1011029"/>
            <a:ext cx="4046374" cy="3938284"/>
            <a:chOff x="6702264" y="1881808"/>
            <a:chExt cx="5044440" cy="5044440"/>
          </a:xfrm>
        </p:grpSpPr>
        <p:pic>
          <p:nvPicPr>
            <p:cNvPr id="11" name="Graphic 10" descr="Cloud outline">
              <a:extLst>
                <a:ext uri="{FF2B5EF4-FFF2-40B4-BE49-F238E27FC236}">
                  <a16:creationId xmlns:a16="http://schemas.microsoft.com/office/drawing/2014/main" id="{7857AB57-18E3-9959-21D7-847B4AF58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02264" y="1881808"/>
              <a:ext cx="5044440" cy="5044440"/>
            </a:xfrm>
            <a:prstGeom prst="rect">
              <a:avLst/>
            </a:prstGeom>
          </p:spPr>
        </p:pic>
        <p:pic>
          <p:nvPicPr>
            <p:cNvPr id="13" name="Graphic 12" descr="Server outline">
              <a:extLst>
                <a:ext uri="{FF2B5EF4-FFF2-40B4-BE49-F238E27FC236}">
                  <a16:creationId xmlns:a16="http://schemas.microsoft.com/office/drawing/2014/main" id="{87A5A682-361C-BD2E-6FC1-983776CBE1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21880" y="4702011"/>
              <a:ext cx="686132" cy="686132"/>
            </a:xfrm>
            <a:prstGeom prst="rect">
              <a:avLst/>
            </a:prstGeom>
          </p:spPr>
        </p:pic>
        <p:pic>
          <p:nvPicPr>
            <p:cNvPr id="15" name="Graphic 14" descr="Lock outline">
              <a:extLst>
                <a:ext uri="{FF2B5EF4-FFF2-40B4-BE49-F238E27FC236}">
                  <a16:creationId xmlns:a16="http://schemas.microsoft.com/office/drawing/2014/main" id="{B7036178-2528-3597-E3D2-4FC1641337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43104" y="4702011"/>
              <a:ext cx="686132" cy="686132"/>
            </a:xfrm>
            <a:prstGeom prst="rect">
              <a:avLst/>
            </a:prstGeom>
          </p:spPr>
        </p:pic>
        <p:pic>
          <p:nvPicPr>
            <p:cNvPr id="17" name="Graphic 16" descr="Social network outline">
              <a:extLst>
                <a:ext uri="{FF2B5EF4-FFF2-40B4-BE49-F238E27FC236}">
                  <a16:creationId xmlns:a16="http://schemas.microsoft.com/office/drawing/2014/main" id="{A5046DEE-662A-515E-31D9-694C9DECD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264328" y="4702011"/>
              <a:ext cx="686132" cy="686132"/>
            </a:xfrm>
            <a:prstGeom prst="rect">
              <a:avLst/>
            </a:prstGeom>
          </p:spPr>
        </p:pic>
        <p:pic>
          <p:nvPicPr>
            <p:cNvPr id="25" name="Graphic 24" descr="Disk outline">
              <a:extLst>
                <a:ext uri="{FF2B5EF4-FFF2-40B4-BE49-F238E27FC236}">
                  <a16:creationId xmlns:a16="http://schemas.microsoft.com/office/drawing/2014/main" id="{FDBE7FF4-AF53-4A94-95BD-5D8B3BC066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0185552" y="4702011"/>
              <a:ext cx="686132" cy="686132"/>
            </a:xfrm>
            <a:prstGeom prst="rect">
              <a:avLst/>
            </a:prstGeom>
          </p:spPr>
        </p:pic>
        <p:pic>
          <p:nvPicPr>
            <p:cNvPr id="27" name="Graphic 26" descr="Database outline">
              <a:extLst>
                <a:ext uri="{FF2B5EF4-FFF2-40B4-BE49-F238E27FC236}">
                  <a16:creationId xmlns:a16="http://schemas.microsoft.com/office/drawing/2014/main" id="{B94BCE82-D031-3EB6-2E87-EA6E736CC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29236" y="3777932"/>
              <a:ext cx="686132" cy="686132"/>
            </a:xfrm>
            <a:prstGeom prst="rect">
              <a:avLst/>
            </a:prstGeom>
          </p:spPr>
        </p:pic>
        <p:pic>
          <p:nvPicPr>
            <p:cNvPr id="29" name="Graphic 28" descr="Vlog outline">
              <a:extLst>
                <a:ext uri="{FF2B5EF4-FFF2-40B4-BE49-F238E27FC236}">
                  <a16:creationId xmlns:a16="http://schemas.microsoft.com/office/drawing/2014/main" id="{A78220F0-996F-1704-3DA0-515D12D3A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209612" y="3777932"/>
              <a:ext cx="686132" cy="686132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65B2181-3ACA-F1BB-F2B9-295238989C49}"/>
              </a:ext>
            </a:extLst>
          </p:cNvPr>
          <p:cNvGrpSpPr/>
          <p:nvPr/>
        </p:nvGrpSpPr>
        <p:grpSpPr>
          <a:xfrm>
            <a:off x="4072810" y="3154267"/>
            <a:ext cx="4046374" cy="3938284"/>
            <a:chOff x="6702264" y="1881808"/>
            <a:chExt cx="5044440" cy="5044440"/>
          </a:xfrm>
        </p:grpSpPr>
        <p:pic>
          <p:nvPicPr>
            <p:cNvPr id="34" name="Graphic 33" descr="Cloud outline">
              <a:extLst>
                <a:ext uri="{FF2B5EF4-FFF2-40B4-BE49-F238E27FC236}">
                  <a16:creationId xmlns:a16="http://schemas.microsoft.com/office/drawing/2014/main" id="{43D17D86-16B0-8694-6147-A41383BF8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02264" y="1881808"/>
              <a:ext cx="5044440" cy="5044440"/>
            </a:xfrm>
            <a:prstGeom prst="rect">
              <a:avLst/>
            </a:prstGeom>
          </p:spPr>
        </p:pic>
        <p:pic>
          <p:nvPicPr>
            <p:cNvPr id="35" name="Graphic 34" descr="Server outline">
              <a:extLst>
                <a:ext uri="{FF2B5EF4-FFF2-40B4-BE49-F238E27FC236}">
                  <a16:creationId xmlns:a16="http://schemas.microsoft.com/office/drawing/2014/main" id="{7182A998-11CF-7B37-9B3D-047A29E34E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21880" y="4702011"/>
              <a:ext cx="686132" cy="686132"/>
            </a:xfrm>
            <a:prstGeom prst="rect">
              <a:avLst/>
            </a:prstGeom>
          </p:spPr>
        </p:pic>
        <p:pic>
          <p:nvPicPr>
            <p:cNvPr id="36" name="Graphic 35" descr="Lock outline">
              <a:extLst>
                <a:ext uri="{FF2B5EF4-FFF2-40B4-BE49-F238E27FC236}">
                  <a16:creationId xmlns:a16="http://schemas.microsoft.com/office/drawing/2014/main" id="{44301476-2B0C-9B48-E5DF-34912757A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43104" y="4702011"/>
              <a:ext cx="686132" cy="686132"/>
            </a:xfrm>
            <a:prstGeom prst="rect">
              <a:avLst/>
            </a:prstGeom>
          </p:spPr>
        </p:pic>
        <p:pic>
          <p:nvPicPr>
            <p:cNvPr id="37" name="Graphic 36" descr="Social network outline">
              <a:extLst>
                <a:ext uri="{FF2B5EF4-FFF2-40B4-BE49-F238E27FC236}">
                  <a16:creationId xmlns:a16="http://schemas.microsoft.com/office/drawing/2014/main" id="{981389D6-8F92-12CF-9DA4-7A965F51C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264328" y="4702011"/>
              <a:ext cx="686132" cy="686132"/>
            </a:xfrm>
            <a:prstGeom prst="rect">
              <a:avLst/>
            </a:prstGeom>
          </p:spPr>
        </p:pic>
        <p:pic>
          <p:nvPicPr>
            <p:cNvPr id="38" name="Graphic 37" descr="Disk outline">
              <a:extLst>
                <a:ext uri="{FF2B5EF4-FFF2-40B4-BE49-F238E27FC236}">
                  <a16:creationId xmlns:a16="http://schemas.microsoft.com/office/drawing/2014/main" id="{3D781A6B-C007-CF8E-DC48-576365B47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0185552" y="4702011"/>
              <a:ext cx="686132" cy="686132"/>
            </a:xfrm>
            <a:prstGeom prst="rect">
              <a:avLst/>
            </a:prstGeom>
          </p:spPr>
        </p:pic>
        <p:pic>
          <p:nvPicPr>
            <p:cNvPr id="39" name="Graphic 38" descr="Database outline">
              <a:extLst>
                <a:ext uri="{FF2B5EF4-FFF2-40B4-BE49-F238E27FC236}">
                  <a16:creationId xmlns:a16="http://schemas.microsoft.com/office/drawing/2014/main" id="{7DD7CB62-B72C-0380-BE55-7488344282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29236" y="3777932"/>
              <a:ext cx="686132" cy="686132"/>
            </a:xfrm>
            <a:prstGeom prst="rect">
              <a:avLst/>
            </a:prstGeom>
          </p:spPr>
        </p:pic>
        <p:pic>
          <p:nvPicPr>
            <p:cNvPr id="40" name="Graphic 39" descr="Vlog outline">
              <a:extLst>
                <a:ext uri="{FF2B5EF4-FFF2-40B4-BE49-F238E27FC236}">
                  <a16:creationId xmlns:a16="http://schemas.microsoft.com/office/drawing/2014/main" id="{D63B5A19-C799-95C5-05AD-AB974B822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209612" y="3777932"/>
              <a:ext cx="686132" cy="686132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DD74D4E-12F9-A065-A082-368C09EB5494}"/>
              </a:ext>
            </a:extLst>
          </p:cNvPr>
          <p:cNvGrpSpPr/>
          <p:nvPr/>
        </p:nvGrpSpPr>
        <p:grpSpPr>
          <a:xfrm>
            <a:off x="7753870" y="964158"/>
            <a:ext cx="4046374" cy="3938284"/>
            <a:chOff x="6702264" y="1881808"/>
            <a:chExt cx="5044440" cy="5044440"/>
          </a:xfrm>
        </p:grpSpPr>
        <p:pic>
          <p:nvPicPr>
            <p:cNvPr id="42" name="Graphic 41" descr="Cloud outline">
              <a:extLst>
                <a:ext uri="{FF2B5EF4-FFF2-40B4-BE49-F238E27FC236}">
                  <a16:creationId xmlns:a16="http://schemas.microsoft.com/office/drawing/2014/main" id="{F42E889B-46F0-F8D8-A805-1CAFD7A9C0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02264" y="1881808"/>
              <a:ext cx="5044440" cy="5044440"/>
            </a:xfrm>
            <a:prstGeom prst="rect">
              <a:avLst/>
            </a:prstGeom>
          </p:spPr>
        </p:pic>
        <p:pic>
          <p:nvPicPr>
            <p:cNvPr id="43" name="Graphic 42" descr="Server outline">
              <a:extLst>
                <a:ext uri="{FF2B5EF4-FFF2-40B4-BE49-F238E27FC236}">
                  <a16:creationId xmlns:a16="http://schemas.microsoft.com/office/drawing/2014/main" id="{E6951452-3169-ABDA-ACBC-B63E393C2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21880" y="4702011"/>
              <a:ext cx="686132" cy="686132"/>
            </a:xfrm>
            <a:prstGeom prst="rect">
              <a:avLst/>
            </a:prstGeom>
          </p:spPr>
        </p:pic>
        <p:pic>
          <p:nvPicPr>
            <p:cNvPr id="44" name="Graphic 43" descr="Lock outline">
              <a:extLst>
                <a:ext uri="{FF2B5EF4-FFF2-40B4-BE49-F238E27FC236}">
                  <a16:creationId xmlns:a16="http://schemas.microsoft.com/office/drawing/2014/main" id="{3A71F27E-D1D5-E7FA-1FDB-EC92F79A46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43104" y="4702011"/>
              <a:ext cx="686132" cy="686132"/>
            </a:xfrm>
            <a:prstGeom prst="rect">
              <a:avLst/>
            </a:prstGeom>
          </p:spPr>
        </p:pic>
        <p:pic>
          <p:nvPicPr>
            <p:cNvPr id="45" name="Graphic 44" descr="Social network outline">
              <a:extLst>
                <a:ext uri="{FF2B5EF4-FFF2-40B4-BE49-F238E27FC236}">
                  <a16:creationId xmlns:a16="http://schemas.microsoft.com/office/drawing/2014/main" id="{A28B3E65-D334-8F34-B706-D99ECE6A5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264328" y="4702011"/>
              <a:ext cx="686132" cy="686132"/>
            </a:xfrm>
            <a:prstGeom prst="rect">
              <a:avLst/>
            </a:prstGeom>
          </p:spPr>
        </p:pic>
        <p:pic>
          <p:nvPicPr>
            <p:cNvPr id="46" name="Graphic 45" descr="Disk outline">
              <a:extLst>
                <a:ext uri="{FF2B5EF4-FFF2-40B4-BE49-F238E27FC236}">
                  <a16:creationId xmlns:a16="http://schemas.microsoft.com/office/drawing/2014/main" id="{0DED5F9D-2EE7-A6C6-C4B3-4496F8B1B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0185552" y="4702011"/>
              <a:ext cx="686132" cy="686132"/>
            </a:xfrm>
            <a:prstGeom prst="rect">
              <a:avLst/>
            </a:prstGeom>
          </p:spPr>
        </p:pic>
        <p:pic>
          <p:nvPicPr>
            <p:cNvPr id="47" name="Graphic 46" descr="Database outline">
              <a:extLst>
                <a:ext uri="{FF2B5EF4-FFF2-40B4-BE49-F238E27FC236}">
                  <a16:creationId xmlns:a16="http://schemas.microsoft.com/office/drawing/2014/main" id="{97A5C769-E4E7-26AE-E940-90E2F9555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29236" y="3777932"/>
              <a:ext cx="686132" cy="686132"/>
            </a:xfrm>
            <a:prstGeom prst="rect">
              <a:avLst/>
            </a:prstGeom>
          </p:spPr>
        </p:pic>
        <p:pic>
          <p:nvPicPr>
            <p:cNvPr id="48" name="Graphic 47" descr="Vlog outline">
              <a:extLst>
                <a:ext uri="{FF2B5EF4-FFF2-40B4-BE49-F238E27FC236}">
                  <a16:creationId xmlns:a16="http://schemas.microsoft.com/office/drawing/2014/main" id="{4D013AC6-3A40-C413-C21D-4E25C17C1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209612" y="3777932"/>
              <a:ext cx="686132" cy="686132"/>
            </a:xfrm>
            <a:prstGeom prst="rect">
              <a:avLst/>
            </a:prstGeom>
          </p:spPr>
        </p:pic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BFC7ED9A-0CF9-B8CC-EDDD-C034309C3C64}"/>
              </a:ext>
            </a:extLst>
          </p:cNvPr>
          <p:cNvSpPr txBox="1"/>
          <p:nvPr/>
        </p:nvSpPr>
        <p:spPr>
          <a:xfrm>
            <a:off x="1370612" y="3979459"/>
            <a:ext cx="2088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DEV Instance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FAEEF6A-2899-6480-B0AE-95ECF2A5ED52}"/>
              </a:ext>
            </a:extLst>
          </p:cNvPr>
          <p:cNvSpPr txBox="1"/>
          <p:nvPr/>
        </p:nvSpPr>
        <p:spPr>
          <a:xfrm>
            <a:off x="8686926" y="3979459"/>
            <a:ext cx="2172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 Instance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F53EC6-A847-4994-CDBA-B7A9AC622494}"/>
              </a:ext>
            </a:extLst>
          </p:cNvPr>
          <p:cNvSpPr txBox="1"/>
          <p:nvPr/>
        </p:nvSpPr>
        <p:spPr>
          <a:xfrm>
            <a:off x="5051782" y="6121420"/>
            <a:ext cx="2325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PROD Instance</a:t>
            </a:r>
          </a:p>
        </p:txBody>
      </p:sp>
    </p:spTree>
    <p:extLst>
      <p:ext uri="{BB962C8B-B14F-4D97-AF65-F5344CB8AC3E}">
        <p14:creationId xmlns:p14="http://schemas.microsoft.com/office/powerpoint/2010/main" val="1780795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EC0D1A-C696-E39C-F4D6-BB84B5FEB10F}"/>
              </a:ext>
            </a:extLst>
          </p:cNvPr>
          <p:cNvSpPr/>
          <p:nvPr/>
        </p:nvSpPr>
        <p:spPr>
          <a:xfrm>
            <a:off x="445293" y="228600"/>
            <a:ext cx="11301411" cy="1415261"/>
          </a:xfrm>
          <a:prstGeom prst="rect">
            <a:avLst/>
          </a:prstGeom>
          <a:solidFill>
            <a:srgbClr val="032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Is ServiceN</a:t>
            </a:r>
            <a:r>
              <a:rPr lang="en-US" sz="6600" b="1" dirty="0">
                <a:solidFill>
                  <a:srgbClr val="62D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C545C27-245C-09BC-4EE4-6AF87420A109}"/>
              </a:ext>
            </a:extLst>
          </p:cNvPr>
          <p:cNvSpPr/>
          <p:nvPr/>
        </p:nvSpPr>
        <p:spPr>
          <a:xfrm>
            <a:off x="5617961" y="1460090"/>
            <a:ext cx="956073" cy="182644"/>
          </a:xfrm>
          <a:prstGeom prst="triangle">
            <a:avLst>
              <a:gd name="adj" fmla="val 493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B33974F-5C4F-0B7F-311E-1037DFF06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564" y="1861813"/>
            <a:ext cx="7002783" cy="1277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ServiceNow is a best-of-breed IT department in the cloud.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98B68C9-707D-7EA2-F878-B5D061AB9489}"/>
              </a:ext>
            </a:extLst>
          </p:cNvPr>
          <p:cNvGrpSpPr/>
          <p:nvPr/>
        </p:nvGrpSpPr>
        <p:grpSpPr>
          <a:xfrm>
            <a:off x="1226816" y="2047222"/>
            <a:ext cx="5044440" cy="5044440"/>
            <a:chOff x="6702264" y="1881808"/>
            <a:chExt cx="5044440" cy="5044440"/>
          </a:xfrm>
        </p:grpSpPr>
        <p:pic>
          <p:nvPicPr>
            <p:cNvPr id="4" name="Graphic 3" descr="Cloud outline">
              <a:extLst>
                <a:ext uri="{FF2B5EF4-FFF2-40B4-BE49-F238E27FC236}">
                  <a16:creationId xmlns:a16="http://schemas.microsoft.com/office/drawing/2014/main" id="{CD7C02A1-BC7A-3480-651C-71FF47AB1C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02264" y="1881808"/>
              <a:ext cx="5044440" cy="5044440"/>
            </a:xfrm>
            <a:prstGeom prst="rect">
              <a:avLst/>
            </a:prstGeom>
          </p:spPr>
        </p:pic>
        <p:pic>
          <p:nvPicPr>
            <p:cNvPr id="5" name="Graphic 4" descr="Server outline">
              <a:extLst>
                <a:ext uri="{FF2B5EF4-FFF2-40B4-BE49-F238E27FC236}">
                  <a16:creationId xmlns:a16="http://schemas.microsoft.com/office/drawing/2014/main" id="{F1A72481-9AB8-7712-A259-47585A28E0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21880" y="4702011"/>
              <a:ext cx="686132" cy="686132"/>
            </a:xfrm>
            <a:prstGeom prst="rect">
              <a:avLst/>
            </a:prstGeom>
          </p:spPr>
        </p:pic>
        <p:pic>
          <p:nvPicPr>
            <p:cNvPr id="9" name="Graphic 8" descr="Lock outline">
              <a:extLst>
                <a:ext uri="{FF2B5EF4-FFF2-40B4-BE49-F238E27FC236}">
                  <a16:creationId xmlns:a16="http://schemas.microsoft.com/office/drawing/2014/main" id="{87FCB266-D567-9DC0-19D0-ECA31CCC2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43104" y="4702011"/>
              <a:ext cx="686132" cy="686132"/>
            </a:xfrm>
            <a:prstGeom prst="rect">
              <a:avLst/>
            </a:prstGeom>
          </p:spPr>
        </p:pic>
        <p:pic>
          <p:nvPicPr>
            <p:cNvPr id="10" name="Graphic 9" descr="Social network outline">
              <a:extLst>
                <a:ext uri="{FF2B5EF4-FFF2-40B4-BE49-F238E27FC236}">
                  <a16:creationId xmlns:a16="http://schemas.microsoft.com/office/drawing/2014/main" id="{EDC45F3B-5332-E5A7-A3AB-E81685C7D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264328" y="4702011"/>
              <a:ext cx="686132" cy="686132"/>
            </a:xfrm>
            <a:prstGeom prst="rect">
              <a:avLst/>
            </a:prstGeom>
          </p:spPr>
        </p:pic>
        <p:pic>
          <p:nvPicPr>
            <p:cNvPr id="12" name="Graphic 11" descr="Disk outline">
              <a:extLst>
                <a:ext uri="{FF2B5EF4-FFF2-40B4-BE49-F238E27FC236}">
                  <a16:creationId xmlns:a16="http://schemas.microsoft.com/office/drawing/2014/main" id="{9F7416A9-C3C7-BC28-7B5B-0381BEEBF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0185552" y="4702011"/>
              <a:ext cx="686132" cy="686132"/>
            </a:xfrm>
            <a:prstGeom prst="rect">
              <a:avLst/>
            </a:prstGeom>
          </p:spPr>
        </p:pic>
        <p:pic>
          <p:nvPicPr>
            <p:cNvPr id="14" name="Graphic 13" descr="Database outline">
              <a:extLst>
                <a:ext uri="{FF2B5EF4-FFF2-40B4-BE49-F238E27FC236}">
                  <a16:creationId xmlns:a16="http://schemas.microsoft.com/office/drawing/2014/main" id="{B6CC6426-070F-560A-384E-24914D3C5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29236" y="3777932"/>
              <a:ext cx="686132" cy="686132"/>
            </a:xfrm>
            <a:prstGeom prst="rect">
              <a:avLst/>
            </a:prstGeom>
          </p:spPr>
        </p:pic>
        <p:pic>
          <p:nvPicPr>
            <p:cNvPr id="16" name="Graphic 15" descr="Vlog outline">
              <a:extLst>
                <a:ext uri="{FF2B5EF4-FFF2-40B4-BE49-F238E27FC236}">
                  <a16:creationId xmlns:a16="http://schemas.microsoft.com/office/drawing/2014/main" id="{727DD4F6-5C2F-DC76-2929-1BC49F67D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209612" y="3777932"/>
              <a:ext cx="686132" cy="686132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922FA69-06B4-8915-1B19-B9DF7A457356}"/>
                </a:ext>
              </a:extLst>
            </p:cNvPr>
            <p:cNvSpPr/>
            <p:nvPr/>
          </p:nvSpPr>
          <p:spPr>
            <a:xfrm>
              <a:off x="7629643" y="5792631"/>
              <a:ext cx="3189682" cy="567557"/>
            </a:xfrm>
            <a:prstGeom prst="rect">
              <a:avLst/>
            </a:prstGeom>
            <a:solidFill>
              <a:srgbClr val="032C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ServiceN</a:t>
              </a:r>
              <a:r>
                <a:rPr lang="en-US" sz="4000" b="1" dirty="0">
                  <a:solidFill>
                    <a:srgbClr val="62D84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en-US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US" sz="6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723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8258</TotalTime>
  <Words>737</Words>
  <Application>Microsoft Office PowerPoint</Application>
  <PresentationFormat>Widescreen</PresentationFormat>
  <Paragraphs>145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Thies</dc:creator>
  <cp:lastModifiedBy>Jeff Thies</cp:lastModifiedBy>
  <cp:revision>42</cp:revision>
  <dcterms:created xsi:type="dcterms:W3CDTF">2023-04-08T01:53:00Z</dcterms:created>
  <dcterms:modified xsi:type="dcterms:W3CDTF">2023-10-27T11:24:00Z</dcterms:modified>
</cp:coreProperties>
</file>