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73" r:id="rId2"/>
    <p:sldId id="306" r:id="rId3"/>
    <p:sldId id="331" r:id="rId4"/>
    <p:sldId id="333" r:id="rId5"/>
    <p:sldId id="334" r:id="rId6"/>
    <p:sldId id="335" r:id="rId7"/>
    <p:sldId id="332" r:id="rId8"/>
    <p:sldId id="322" r:id="rId9"/>
    <p:sldId id="323" r:id="rId10"/>
    <p:sldId id="324" r:id="rId11"/>
    <p:sldId id="325" r:id="rId12"/>
    <p:sldId id="326" r:id="rId13"/>
    <p:sldId id="327" r:id="rId14"/>
    <p:sldId id="328" r:id="rId15"/>
    <p:sldId id="336" r:id="rId16"/>
    <p:sldId id="337" r:id="rId17"/>
    <p:sldId id="338" r:id="rId18"/>
    <p:sldId id="339" r:id="rId19"/>
    <p:sldId id="340" r:id="rId20"/>
    <p:sldId id="341" r:id="rId21"/>
    <p:sldId id="342" r:id="rId22"/>
    <p:sldId id="301" r:id="rId23"/>
    <p:sldId id="302" r:id="rId24"/>
    <p:sldId id="344" r:id="rId25"/>
    <p:sldId id="343" r:id="rId26"/>
    <p:sldId id="345" r:id="rId27"/>
    <p:sldId id="303" r:id="rId28"/>
    <p:sldId id="308" r:id="rId29"/>
    <p:sldId id="346" r:id="rId30"/>
    <p:sldId id="347" r:id="rId31"/>
    <p:sldId id="304" r:id="rId32"/>
    <p:sldId id="309" r:id="rId33"/>
    <p:sldId id="310" r:id="rId34"/>
    <p:sldId id="311" r:id="rId35"/>
    <p:sldId id="312" r:id="rId36"/>
    <p:sldId id="313" r:id="rId37"/>
    <p:sldId id="314" r:id="rId38"/>
    <p:sldId id="315" r:id="rId39"/>
    <p:sldId id="305" r:id="rId40"/>
    <p:sldId id="348" r:id="rId41"/>
    <p:sldId id="350" r:id="rId42"/>
    <p:sldId id="351" r:id="rId43"/>
    <p:sldId id="349" r:id="rId44"/>
    <p:sldId id="352" r:id="rId45"/>
    <p:sldId id="356" r:id="rId46"/>
    <p:sldId id="353" r:id="rId47"/>
    <p:sldId id="354" r:id="rId48"/>
    <p:sldId id="355" r:id="rId49"/>
    <p:sldId id="357" r:id="rId50"/>
    <p:sldId id="358" r:id="rId51"/>
    <p:sldId id="35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73"/>
            <p14:sldId id="306"/>
            <p14:sldId id="331"/>
            <p14:sldId id="333"/>
            <p14:sldId id="334"/>
            <p14:sldId id="335"/>
            <p14:sldId id="332"/>
            <p14:sldId id="322"/>
            <p14:sldId id="323"/>
            <p14:sldId id="324"/>
            <p14:sldId id="325"/>
            <p14:sldId id="326"/>
            <p14:sldId id="327"/>
            <p14:sldId id="328"/>
            <p14:sldId id="336"/>
            <p14:sldId id="337"/>
            <p14:sldId id="338"/>
            <p14:sldId id="339"/>
            <p14:sldId id="340"/>
            <p14:sldId id="341"/>
            <p14:sldId id="342"/>
            <p14:sldId id="301"/>
            <p14:sldId id="302"/>
            <p14:sldId id="344"/>
            <p14:sldId id="343"/>
            <p14:sldId id="345"/>
            <p14:sldId id="303"/>
            <p14:sldId id="308"/>
            <p14:sldId id="346"/>
            <p14:sldId id="347"/>
            <p14:sldId id="304"/>
            <p14:sldId id="309"/>
            <p14:sldId id="310"/>
            <p14:sldId id="311"/>
            <p14:sldId id="312"/>
            <p14:sldId id="313"/>
            <p14:sldId id="314"/>
            <p14:sldId id="315"/>
            <p14:sldId id="305"/>
            <p14:sldId id="348"/>
            <p14:sldId id="350"/>
            <p14:sldId id="351"/>
            <p14:sldId id="349"/>
            <p14:sldId id="352"/>
            <p14:sldId id="356"/>
            <p14:sldId id="353"/>
            <p14:sldId id="354"/>
            <p14:sldId id="355"/>
            <p14:sldId id="357"/>
            <p14:sldId id="358"/>
            <p14:sldId id="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84E"/>
    <a:srgbClr val="032D43"/>
    <a:srgbClr val="5B9CD5"/>
    <a:srgbClr val="C3E0EB"/>
    <a:srgbClr val="7FB6A1"/>
    <a:srgbClr val="EBEFF7"/>
    <a:srgbClr val="273C3F"/>
    <a:srgbClr val="1DA0C3"/>
    <a:srgbClr val="E02827"/>
    <a:srgbClr val="EC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autoAdjust="0"/>
    <p:restoredTop sz="68861" autoAdjust="0"/>
  </p:normalViewPr>
  <p:slideViewPr>
    <p:cSldViewPr snapToGrid="0">
      <p:cViewPr varScale="1">
        <p:scale>
          <a:sx n="55" d="100"/>
          <a:sy n="55" d="100"/>
        </p:scale>
        <p:origin x="1164" y="44"/>
      </p:cViewPr>
      <p:guideLst>
        <p:guide orient="horz" pos="2160"/>
        <p:guide pos="3840"/>
      </p:guideLst>
    </p:cSldViewPr>
  </p:slideViewPr>
  <p:notesTextViewPr>
    <p:cViewPr>
      <p:scale>
        <a:sx n="1" d="1"/>
        <a:sy n="1" d="1"/>
      </p:scale>
      <p:origin x="0" y="0"/>
    </p:cViewPr>
  </p:notesTextViewPr>
  <p:notesViewPr>
    <p:cSldViewPr snapToGrid="0">
      <p:cViewPr>
        <p:scale>
          <a:sx n="200" d="100"/>
          <a:sy n="200" d="100"/>
        </p:scale>
        <p:origin x="1440"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Thies" userId="8cc19ffd055d15a7" providerId="LiveId" clId="{7A89A90E-84A0-455D-8D95-8DA37476478E}"/>
    <pc:docChg chg="undo custSel addSld delSld modSld addSection delSection modSection">
      <pc:chgData name="Jeff Thies" userId="8cc19ffd055d15a7" providerId="LiveId" clId="{7A89A90E-84A0-455D-8D95-8DA37476478E}" dt="2023-10-27T11:26:21.920" v="27" actId="20577"/>
      <pc:docMkLst>
        <pc:docMk/>
      </pc:docMkLst>
      <pc:sldChg chg="add del modNotesTx">
        <pc:chgData name="Jeff Thies" userId="8cc19ffd055d15a7" providerId="LiveId" clId="{7A89A90E-84A0-455D-8D95-8DA37476478E}" dt="2023-10-27T11:25:58.587" v="22" actId="47"/>
        <pc:sldMkLst>
          <pc:docMk/>
          <pc:sldMk cId="1615315110" sldId="273"/>
        </pc:sldMkLst>
      </pc:sldChg>
      <pc:sldChg chg="add del">
        <pc:chgData name="Jeff Thies" userId="8cc19ffd055d15a7" providerId="LiveId" clId="{7A89A90E-84A0-455D-8D95-8DA37476478E}" dt="2023-10-27T11:25:58.587" v="22" actId="47"/>
        <pc:sldMkLst>
          <pc:docMk/>
          <pc:sldMk cId="966226867" sldId="301"/>
        </pc:sldMkLst>
      </pc:sldChg>
      <pc:sldChg chg="add del">
        <pc:chgData name="Jeff Thies" userId="8cc19ffd055d15a7" providerId="LiveId" clId="{7A89A90E-84A0-455D-8D95-8DA37476478E}" dt="2023-10-27T11:25:58.587" v="22" actId="47"/>
        <pc:sldMkLst>
          <pc:docMk/>
          <pc:sldMk cId="3872938882" sldId="302"/>
        </pc:sldMkLst>
      </pc:sldChg>
      <pc:sldChg chg="add del">
        <pc:chgData name="Jeff Thies" userId="8cc19ffd055d15a7" providerId="LiveId" clId="{7A89A90E-84A0-455D-8D95-8DA37476478E}" dt="2023-10-27T11:25:58.587" v="22" actId="47"/>
        <pc:sldMkLst>
          <pc:docMk/>
          <pc:sldMk cId="4289396958" sldId="303"/>
        </pc:sldMkLst>
      </pc:sldChg>
      <pc:sldChg chg="add del">
        <pc:chgData name="Jeff Thies" userId="8cc19ffd055d15a7" providerId="LiveId" clId="{7A89A90E-84A0-455D-8D95-8DA37476478E}" dt="2023-10-27T11:25:58.587" v="22" actId="47"/>
        <pc:sldMkLst>
          <pc:docMk/>
          <pc:sldMk cId="1523470583" sldId="304"/>
        </pc:sldMkLst>
      </pc:sldChg>
      <pc:sldChg chg="add del">
        <pc:chgData name="Jeff Thies" userId="8cc19ffd055d15a7" providerId="LiveId" clId="{7A89A90E-84A0-455D-8D95-8DA37476478E}" dt="2023-10-27T11:25:58.587" v="22" actId="47"/>
        <pc:sldMkLst>
          <pc:docMk/>
          <pc:sldMk cId="2757639112" sldId="305"/>
        </pc:sldMkLst>
      </pc:sldChg>
      <pc:sldChg chg="add del modNotesTx">
        <pc:chgData name="Jeff Thies" userId="8cc19ffd055d15a7" providerId="LiveId" clId="{7A89A90E-84A0-455D-8D95-8DA37476478E}" dt="2023-10-27T11:25:58.587" v="22" actId="47"/>
        <pc:sldMkLst>
          <pc:docMk/>
          <pc:sldMk cId="3033526666" sldId="306"/>
        </pc:sldMkLst>
      </pc:sldChg>
      <pc:sldChg chg="add del">
        <pc:chgData name="Jeff Thies" userId="8cc19ffd055d15a7" providerId="LiveId" clId="{7A89A90E-84A0-455D-8D95-8DA37476478E}" dt="2023-10-27T11:25:58.587" v="22" actId="47"/>
        <pc:sldMkLst>
          <pc:docMk/>
          <pc:sldMk cId="2150505942" sldId="308"/>
        </pc:sldMkLst>
      </pc:sldChg>
      <pc:sldChg chg="add del">
        <pc:chgData name="Jeff Thies" userId="8cc19ffd055d15a7" providerId="LiveId" clId="{7A89A90E-84A0-455D-8D95-8DA37476478E}" dt="2023-10-27T11:25:58.587" v="22" actId="47"/>
        <pc:sldMkLst>
          <pc:docMk/>
          <pc:sldMk cId="3317414151" sldId="309"/>
        </pc:sldMkLst>
      </pc:sldChg>
      <pc:sldChg chg="add del">
        <pc:chgData name="Jeff Thies" userId="8cc19ffd055d15a7" providerId="LiveId" clId="{7A89A90E-84A0-455D-8D95-8DA37476478E}" dt="2023-10-27T11:25:58.587" v="22" actId="47"/>
        <pc:sldMkLst>
          <pc:docMk/>
          <pc:sldMk cId="4264280726" sldId="310"/>
        </pc:sldMkLst>
      </pc:sldChg>
      <pc:sldChg chg="add del">
        <pc:chgData name="Jeff Thies" userId="8cc19ffd055d15a7" providerId="LiveId" clId="{7A89A90E-84A0-455D-8D95-8DA37476478E}" dt="2023-10-27T11:25:58.587" v="22" actId="47"/>
        <pc:sldMkLst>
          <pc:docMk/>
          <pc:sldMk cId="4001665085" sldId="311"/>
        </pc:sldMkLst>
      </pc:sldChg>
      <pc:sldChg chg="add del">
        <pc:chgData name="Jeff Thies" userId="8cc19ffd055d15a7" providerId="LiveId" clId="{7A89A90E-84A0-455D-8D95-8DA37476478E}" dt="2023-10-27T11:25:58.587" v="22" actId="47"/>
        <pc:sldMkLst>
          <pc:docMk/>
          <pc:sldMk cId="1768812556" sldId="312"/>
        </pc:sldMkLst>
      </pc:sldChg>
      <pc:sldChg chg="add del">
        <pc:chgData name="Jeff Thies" userId="8cc19ffd055d15a7" providerId="LiveId" clId="{7A89A90E-84A0-455D-8D95-8DA37476478E}" dt="2023-10-27T11:25:58.587" v="22" actId="47"/>
        <pc:sldMkLst>
          <pc:docMk/>
          <pc:sldMk cId="1815754210" sldId="313"/>
        </pc:sldMkLst>
      </pc:sldChg>
      <pc:sldChg chg="add del">
        <pc:chgData name="Jeff Thies" userId="8cc19ffd055d15a7" providerId="LiveId" clId="{7A89A90E-84A0-455D-8D95-8DA37476478E}" dt="2023-10-27T11:25:58.587" v="22" actId="47"/>
        <pc:sldMkLst>
          <pc:docMk/>
          <pc:sldMk cId="119701159" sldId="314"/>
        </pc:sldMkLst>
      </pc:sldChg>
      <pc:sldChg chg="add del">
        <pc:chgData name="Jeff Thies" userId="8cc19ffd055d15a7" providerId="LiveId" clId="{7A89A90E-84A0-455D-8D95-8DA37476478E}" dt="2023-10-27T11:25:58.587" v="22" actId="47"/>
        <pc:sldMkLst>
          <pc:docMk/>
          <pc:sldMk cId="2627515400" sldId="315"/>
        </pc:sldMkLst>
      </pc:sldChg>
      <pc:sldChg chg="add del modNotesTx">
        <pc:chgData name="Jeff Thies" userId="8cc19ffd055d15a7" providerId="LiveId" clId="{7A89A90E-84A0-455D-8D95-8DA37476478E}" dt="2023-10-27T11:25:58.587" v="22" actId="47"/>
        <pc:sldMkLst>
          <pc:docMk/>
          <pc:sldMk cId="661873009" sldId="322"/>
        </pc:sldMkLst>
      </pc:sldChg>
      <pc:sldChg chg="add del modNotesTx">
        <pc:chgData name="Jeff Thies" userId="8cc19ffd055d15a7" providerId="LiveId" clId="{7A89A90E-84A0-455D-8D95-8DA37476478E}" dt="2023-10-27T11:25:58.587" v="22" actId="47"/>
        <pc:sldMkLst>
          <pc:docMk/>
          <pc:sldMk cId="954670249" sldId="323"/>
        </pc:sldMkLst>
      </pc:sldChg>
      <pc:sldChg chg="add del modNotesTx">
        <pc:chgData name="Jeff Thies" userId="8cc19ffd055d15a7" providerId="LiveId" clId="{7A89A90E-84A0-455D-8D95-8DA37476478E}" dt="2023-10-27T11:25:58.587" v="22" actId="47"/>
        <pc:sldMkLst>
          <pc:docMk/>
          <pc:sldMk cId="3586454622" sldId="324"/>
        </pc:sldMkLst>
      </pc:sldChg>
      <pc:sldChg chg="add del modNotesTx">
        <pc:chgData name="Jeff Thies" userId="8cc19ffd055d15a7" providerId="LiveId" clId="{7A89A90E-84A0-455D-8D95-8DA37476478E}" dt="2023-10-27T11:25:58.587" v="22" actId="47"/>
        <pc:sldMkLst>
          <pc:docMk/>
          <pc:sldMk cId="3735550225" sldId="325"/>
        </pc:sldMkLst>
      </pc:sldChg>
      <pc:sldChg chg="add del modNotesTx">
        <pc:chgData name="Jeff Thies" userId="8cc19ffd055d15a7" providerId="LiveId" clId="{7A89A90E-84A0-455D-8D95-8DA37476478E}" dt="2023-10-27T11:25:58.587" v="22" actId="47"/>
        <pc:sldMkLst>
          <pc:docMk/>
          <pc:sldMk cId="3392403614" sldId="326"/>
        </pc:sldMkLst>
      </pc:sldChg>
      <pc:sldChg chg="add del modNotesTx">
        <pc:chgData name="Jeff Thies" userId="8cc19ffd055d15a7" providerId="LiveId" clId="{7A89A90E-84A0-455D-8D95-8DA37476478E}" dt="2023-10-27T11:25:58.587" v="22" actId="47"/>
        <pc:sldMkLst>
          <pc:docMk/>
          <pc:sldMk cId="2117299502" sldId="327"/>
        </pc:sldMkLst>
      </pc:sldChg>
      <pc:sldChg chg="add del modNotesTx">
        <pc:chgData name="Jeff Thies" userId="8cc19ffd055d15a7" providerId="LiveId" clId="{7A89A90E-84A0-455D-8D95-8DA37476478E}" dt="2023-10-27T11:25:58.587" v="22" actId="47"/>
        <pc:sldMkLst>
          <pc:docMk/>
          <pc:sldMk cId="3385405463" sldId="328"/>
        </pc:sldMkLst>
      </pc:sldChg>
      <pc:sldChg chg="add del modNotesTx">
        <pc:chgData name="Jeff Thies" userId="8cc19ffd055d15a7" providerId="LiveId" clId="{7A89A90E-84A0-455D-8D95-8DA37476478E}" dt="2023-10-27T11:25:58.587" v="22" actId="47"/>
        <pc:sldMkLst>
          <pc:docMk/>
          <pc:sldMk cId="2426081363" sldId="331"/>
        </pc:sldMkLst>
      </pc:sldChg>
      <pc:sldChg chg="add del modNotesTx">
        <pc:chgData name="Jeff Thies" userId="8cc19ffd055d15a7" providerId="LiveId" clId="{7A89A90E-84A0-455D-8D95-8DA37476478E}" dt="2023-10-27T11:25:58.587" v="22" actId="47"/>
        <pc:sldMkLst>
          <pc:docMk/>
          <pc:sldMk cId="2885411534" sldId="332"/>
        </pc:sldMkLst>
      </pc:sldChg>
      <pc:sldChg chg="add del modNotesTx">
        <pc:chgData name="Jeff Thies" userId="8cc19ffd055d15a7" providerId="LiveId" clId="{7A89A90E-84A0-455D-8D95-8DA37476478E}" dt="2023-10-27T11:25:58.587" v="22" actId="47"/>
        <pc:sldMkLst>
          <pc:docMk/>
          <pc:sldMk cId="3694843496" sldId="333"/>
        </pc:sldMkLst>
      </pc:sldChg>
      <pc:sldChg chg="add del modNotesTx">
        <pc:chgData name="Jeff Thies" userId="8cc19ffd055d15a7" providerId="LiveId" clId="{7A89A90E-84A0-455D-8D95-8DA37476478E}" dt="2023-10-27T11:25:58.587" v="22" actId="47"/>
        <pc:sldMkLst>
          <pc:docMk/>
          <pc:sldMk cId="3055242759" sldId="334"/>
        </pc:sldMkLst>
      </pc:sldChg>
      <pc:sldChg chg="add del">
        <pc:chgData name="Jeff Thies" userId="8cc19ffd055d15a7" providerId="LiveId" clId="{7A89A90E-84A0-455D-8D95-8DA37476478E}" dt="2023-10-27T11:25:58.587" v="22" actId="47"/>
        <pc:sldMkLst>
          <pc:docMk/>
          <pc:sldMk cId="1348694973" sldId="335"/>
        </pc:sldMkLst>
      </pc:sldChg>
      <pc:sldChg chg="add del modNotesTx">
        <pc:chgData name="Jeff Thies" userId="8cc19ffd055d15a7" providerId="LiveId" clId="{7A89A90E-84A0-455D-8D95-8DA37476478E}" dt="2023-10-27T11:25:58.587" v="22" actId="47"/>
        <pc:sldMkLst>
          <pc:docMk/>
          <pc:sldMk cId="994263393" sldId="336"/>
        </pc:sldMkLst>
      </pc:sldChg>
      <pc:sldChg chg="add del modNotesTx">
        <pc:chgData name="Jeff Thies" userId="8cc19ffd055d15a7" providerId="LiveId" clId="{7A89A90E-84A0-455D-8D95-8DA37476478E}" dt="2023-10-27T11:25:58.587" v="22" actId="47"/>
        <pc:sldMkLst>
          <pc:docMk/>
          <pc:sldMk cId="3005506260" sldId="337"/>
        </pc:sldMkLst>
      </pc:sldChg>
      <pc:sldChg chg="add del modNotesTx">
        <pc:chgData name="Jeff Thies" userId="8cc19ffd055d15a7" providerId="LiveId" clId="{7A89A90E-84A0-455D-8D95-8DA37476478E}" dt="2023-10-27T11:25:58.587" v="22" actId="47"/>
        <pc:sldMkLst>
          <pc:docMk/>
          <pc:sldMk cId="2067320252" sldId="338"/>
        </pc:sldMkLst>
      </pc:sldChg>
      <pc:sldChg chg="add del modNotesTx">
        <pc:chgData name="Jeff Thies" userId="8cc19ffd055d15a7" providerId="LiveId" clId="{7A89A90E-84A0-455D-8D95-8DA37476478E}" dt="2023-10-27T11:25:58.587" v="22" actId="47"/>
        <pc:sldMkLst>
          <pc:docMk/>
          <pc:sldMk cId="735555034" sldId="339"/>
        </pc:sldMkLst>
      </pc:sldChg>
      <pc:sldChg chg="add del">
        <pc:chgData name="Jeff Thies" userId="8cc19ffd055d15a7" providerId="LiveId" clId="{7A89A90E-84A0-455D-8D95-8DA37476478E}" dt="2023-10-27T11:25:58.587" v="22" actId="47"/>
        <pc:sldMkLst>
          <pc:docMk/>
          <pc:sldMk cId="4180898148" sldId="340"/>
        </pc:sldMkLst>
      </pc:sldChg>
      <pc:sldChg chg="add del modNotesTx">
        <pc:chgData name="Jeff Thies" userId="8cc19ffd055d15a7" providerId="LiveId" clId="{7A89A90E-84A0-455D-8D95-8DA37476478E}" dt="2023-10-27T11:26:16.310" v="23" actId="6549"/>
        <pc:sldMkLst>
          <pc:docMk/>
          <pc:sldMk cId="1755857145" sldId="341"/>
        </pc:sldMkLst>
      </pc:sldChg>
      <pc:sldChg chg="add del modNotesTx">
        <pc:chgData name="Jeff Thies" userId="8cc19ffd055d15a7" providerId="LiveId" clId="{7A89A90E-84A0-455D-8D95-8DA37476478E}" dt="2023-10-27T11:26:21.920" v="27" actId="20577"/>
        <pc:sldMkLst>
          <pc:docMk/>
          <pc:sldMk cId="3008809889" sldId="342"/>
        </pc:sldMkLst>
      </pc:sldChg>
      <pc:sldChg chg="add del">
        <pc:chgData name="Jeff Thies" userId="8cc19ffd055d15a7" providerId="LiveId" clId="{7A89A90E-84A0-455D-8D95-8DA37476478E}" dt="2023-10-27T11:25:58.587" v="22" actId="47"/>
        <pc:sldMkLst>
          <pc:docMk/>
          <pc:sldMk cId="575044762" sldId="343"/>
        </pc:sldMkLst>
      </pc:sldChg>
      <pc:sldChg chg="add del">
        <pc:chgData name="Jeff Thies" userId="8cc19ffd055d15a7" providerId="LiveId" clId="{7A89A90E-84A0-455D-8D95-8DA37476478E}" dt="2023-10-27T11:25:58.587" v="22" actId="47"/>
        <pc:sldMkLst>
          <pc:docMk/>
          <pc:sldMk cId="227031459" sldId="344"/>
        </pc:sldMkLst>
      </pc:sldChg>
      <pc:sldChg chg="add del">
        <pc:chgData name="Jeff Thies" userId="8cc19ffd055d15a7" providerId="LiveId" clId="{7A89A90E-84A0-455D-8D95-8DA37476478E}" dt="2023-10-27T11:25:58.587" v="22" actId="47"/>
        <pc:sldMkLst>
          <pc:docMk/>
          <pc:sldMk cId="614193817" sldId="345"/>
        </pc:sldMkLst>
      </pc:sldChg>
      <pc:sldChg chg="add del">
        <pc:chgData name="Jeff Thies" userId="8cc19ffd055d15a7" providerId="LiveId" clId="{7A89A90E-84A0-455D-8D95-8DA37476478E}" dt="2023-10-27T11:25:58.587" v="22" actId="47"/>
        <pc:sldMkLst>
          <pc:docMk/>
          <pc:sldMk cId="2514113835" sldId="346"/>
        </pc:sldMkLst>
      </pc:sldChg>
      <pc:sldChg chg="add del">
        <pc:chgData name="Jeff Thies" userId="8cc19ffd055d15a7" providerId="LiveId" clId="{7A89A90E-84A0-455D-8D95-8DA37476478E}" dt="2023-10-27T11:25:58.587" v="22" actId="47"/>
        <pc:sldMkLst>
          <pc:docMk/>
          <pc:sldMk cId="2373318451" sldId="347"/>
        </pc:sldMkLst>
      </pc:sldChg>
      <pc:sldChg chg="add del">
        <pc:chgData name="Jeff Thies" userId="8cc19ffd055d15a7" providerId="LiveId" clId="{7A89A90E-84A0-455D-8D95-8DA37476478E}" dt="2023-10-27T11:25:58.587" v="22" actId="47"/>
        <pc:sldMkLst>
          <pc:docMk/>
          <pc:sldMk cId="1795869716" sldId="348"/>
        </pc:sldMkLst>
      </pc:sldChg>
      <pc:sldChg chg="add del">
        <pc:chgData name="Jeff Thies" userId="8cc19ffd055d15a7" providerId="LiveId" clId="{7A89A90E-84A0-455D-8D95-8DA37476478E}" dt="2023-10-27T11:25:58.587" v="22" actId="47"/>
        <pc:sldMkLst>
          <pc:docMk/>
          <pc:sldMk cId="3264522974" sldId="349"/>
        </pc:sldMkLst>
      </pc:sldChg>
      <pc:sldChg chg="add del">
        <pc:chgData name="Jeff Thies" userId="8cc19ffd055d15a7" providerId="LiveId" clId="{7A89A90E-84A0-455D-8D95-8DA37476478E}" dt="2023-10-27T11:25:58.587" v="22" actId="47"/>
        <pc:sldMkLst>
          <pc:docMk/>
          <pc:sldMk cId="561588082" sldId="350"/>
        </pc:sldMkLst>
      </pc:sldChg>
      <pc:sldChg chg="add del">
        <pc:chgData name="Jeff Thies" userId="8cc19ffd055d15a7" providerId="LiveId" clId="{7A89A90E-84A0-455D-8D95-8DA37476478E}" dt="2023-10-27T11:25:58.587" v="22" actId="47"/>
        <pc:sldMkLst>
          <pc:docMk/>
          <pc:sldMk cId="1549612579" sldId="351"/>
        </pc:sldMkLst>
      </pc:sldChg>
      <pc:sldChg chg="add del">
        <pc:chgData name="Jeff Thies" userId="8cc19ffd055d15a7" providerId="LiveId" clId="{7A89A90E-84A0-455D-8D95-8DA37476478E}" dt="2023-10-27T11:25:58.587" v="22" actId="47"/>
        <pc:sldMkLst>
          <pc:docMk/>
          <pc:sldMk cId="3011742798" sldId="352"/>
        </pc:sldMkLst>
      </pc:sldChg>
      <pc:sldChg chg="add del">
        <pc:chgData name="Jeff Thies" userId="8cc19ffd055d15a7" providerId="LiveId" clId="{7A89A90E-84A0-455D-8D95-8DA37476478E}" dt="2023-10-27T11:25:58.587" v="22" actId="47"/>
        <pc:sldMkLst>
          <pc:docMk/>
          <pc:sldMk cId="5985920" sldId="353"/>
        </pc:sldMkLst>
      </pc:sldChg>
      <pc:sldChg chg="add del">
        <pc:chgData name="Jeff Thies" userId="8cc19ffd055d15a7" providerId="LiveId" clId="{7A89A90E-84A0-455D-8D95-8DA37476478E}" dt="2023-10-27T11:25:58.587" v="22" actId="47"/>
        <pc:sldMkLst>
          <pc:docMk/>
          <pc:sldMk cId="2439191507" sldId="354"/>
        </pc:sldMkLst>
      </pc:sldChg>
      <pc:sldChg chg="add del">
        <pc:chgData name="Jeff Thies" userId="8cc19ffd055d15a7" providerId="LiveId" clId="{7A89A90E-84A0-455D-8D95-8DA37476478E}" dt="2023-10-27T11:25:58.587" v="22" actId="47"/>
        <pc:sldMkLst>
          <pc:docMk/>
          <pc:sldMk cId="1203660059" sldId="355"/>
        </pc:sldMkLst>
      </pc:sldChg>
      <pc:sldChg chg="add del">
        <pc:chgData name="Jeff Thies" userId="8cc19ffd055d15a7" providerId="LiveId" clId="{7A89A90E-84A0-455D-8D95-8DA37476478E}" dt="2023-10-27T11:25:58.587" v="22" actId="47"/>
        <pc:sldMkLst>
          <pc:docMk/>
          <pc:sldMk cId="2129118344" sldId="356"/>
        </pc:sldMkLst>
      </pc:sldChg>
      <pc:sldChg chg="add del">
        <pc:chgData name="Jeff Thies" userId="8cc19ffd055d15a7" providerId="LiveId" clId="{7A89A90E-84A0-455D-8D95-8DA37476478E}" dt="2023-10-27T11:25:58.587" v="22" actId="47"/>
        <pc:sldMkLst>
          <pc:docMk/>
          <pc:sldMk cId="2812008995" sldId="357"/>
        </pc:sldMkLst>
      </pc:sldChg>
      <pc:sldChg chg="add del">
        <pc:chgData name="Jeff Thies" userId="8cc19ffd055d15a7" providerId="LiveId" clId="{7A89A90E-84A0-455D-8D95-8DA37476478E}" dt="2023-10-27T11:25:58.587" v="22" actId="47"/>
        <pc:sldMkLst>
          <pc:docMk/>
          <pc:sldMk cId="1029696790" sldId="358"/>
        </pc:sldMkLst>
      </pc:sldChg>
      <pc:sldChg chg="add del">
        <pc:chgData name="Jeff Thies" userId="8cc19ffd055d15a7" providerId="LiveId" clId="{7A89A90E-84A0-455D-8D95-8DA37476478E}" dt="2023-10-27T11:25:58.587" v="22" actId="47"/>
        <pc:sldMkLst>
          <pc:docMk/>
          <pc:sldMk cId="2050393066" sldId="359"/>
        </pc:sldMkLst>
      </pc:sldChg>
      <pc:sldMasterChg chg="addSldLayout delSldLayout">
        <pc:chgData name="Jeff Thies" userId="8cc19ffd055d15a7" providerId="LiveId" clId="{7A89A90E-84A0-455D-8D95-8DA37476478E}" dt="2023-10-27T11:25:58.587" v="22" actId="47"/>
        <pc:sldMasterMkLst>
          <pc:docMk/>
          <pc:sldMasterMk cId="946754946" sldId="2147483660"/>
        </pc:sldMasterMkLst>
        <pc:sldLayoutChg chg="add del">
          <pc:chgData name="Jeff Thies" userId="8cc19ffd055d15a7" providerId="LiveId" clId="{7A89A90E-84A0-455D-8D95-8DA37476478E}" dt="2023-10-27T11:25:58.587" v="22" actId="47"/>
          <pc:sldLayoutMkLst>
            <pc:docMk/>
            <pc:sldMasterMk cId="946754946" sldId="2147483660"/>
            <pc:sldLayoutMk cId="2482807357"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257285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15157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126160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8406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353070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161396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388334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1024801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72578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Dependencies on cloud infrastructure and services provided by CSP’s</a:t>
            </a:r>
          </a:p>
        </p:txBody>
      </p:sp>
      <p:sp>
        <p:nvSpPr>
          <p:cNvPr id="4" name="Slide Number Placeholder 3"/>
          <p:cNvSpPr>
            <a:spLocks noGrp="1"/>
          </p:cNvSpPr>
          <p:nvPr>
            <p:ph type="sldNum" sz="quarter" idx="5"/>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31657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379254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4205855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78662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 bit about Configuration Management, let’s return to our definition of a Configuration Management Database (CMDB).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 Configuration Management Database is a warehouse of data describing an organization’s IT assets, and how they are configured, and connected to provide value to the company.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 Configuration Management process depends on the CMDB to answer the questions we just discussed.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173122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As with any database, a CMDB is a collection of tables that are used to store related records.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For example, you might have a Hardware table to store all Hardware items, and a Software table to store all Software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In ServiceNow’s implementation of CMDB, the tables are also referred to as classes.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So, in our example, there would be a CMDB Class named Hardware and a CMDB Class named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Probably the best way to think of it is, every CMDB Class is implemented as a table in the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They are essentially the same thing, so don’t get hung up on it.</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23</a:t>
            </a:fld>
            <a:endParaRPr lang="en-US"/>
          </a:p>
        </p:txBody>
      </p:sp>
    </p:spTree>
    <p:extLst>
      <p:ext uri="{BB962C8B-B14F-4D97-AF65-F5344CB8AC3E}">
        <p14:creationId xmlns:p14="http://schemas.microsoft.com/office/powerpoint/2010/main" val="4078465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Also, just like any database, every Table in the CMDB is comprised of rows and columns of data.  Each row, or record, of a table is called a Configuration Item or CI.  Each column of a table is called an attribute or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So, to expand on our example, we might have a CMDB class named Hardware that is used to store all Hardware.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That class is implemented in the database as a table named Hardware.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Within that table, we might populate 4 records.  That would mean we have 4 Hardware Configuration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Each of those Hardware CIs would have multiple attributes describing them, things like Name, Serial Number, and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24</a:t>
            </a:fld>
            <a:endParaRPr lang="en-US"/>
          </a:p>
        </p:txBody>
      </p:sp>
    </p:spTree>
    <p:extLst>
      <p:ext uri="{BB962C8B-B14F-4D97-AF65-F5344CB8AC3E}">
        <p14:creationId xmlns:p14="http://schemas.microsoft.com/office/powerpoint/2010/main" val="1002788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Now, our Configuration Management process can rely on the CMDB to answer questions, like: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How many hardware components do we have? Answer: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Where is the hardware component with Serial Number Z101 deployed? Answer: Loc1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How many hardware components do we have in our Loc2 datacenter? Answer: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25</a:t>
            </a:fld>
            <a:endParaRPr lang="en-US"/>
          </a:p>
        </p:txBody>
      </p:sp>
    </p:spTree>
    <p:extLst>
      <p:ext uri="{BB962C8B-B14F-4D97-AF65-F5344CB8AC3E}">
        <p14:creationId xmlns:p14="http://schemas.microsoft.com/office/powerpoint/2010/main" val="3185019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Up to this point, our CMDB example is pretty simple.  We have a class for Hardware and a class for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That’s probably not going to provide the detail we need to support our Configuration Management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Let’s go a step further and look at how a CMDB is built using a class hierarchy to provide a robust set of classes to support all our different types of Configuration Items.</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26</a:t>
            </a:fld>
            <a:endParaRPr lang="en-US"/>
          </a:p>
        </p:txBody>
      </p:sp>
    </p:spTree>
    <p:extLst>
      <p:ext uri="{BB962C8B-B14F-4D97-AF65-F5344CB8AC3E}">
        <p14:creationId xmlns:p14="http://schemas.microsoft.com/office/powerpoint/2010/main" val="1270544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To do that, ServiceNow’s CMDB has implemented a database design that provides the ability for Classes or Tables to extend each other.  It’s called a hierarchical database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Let’s assume that our company has invested in Hardware IT components including Network Gear, Computers, and Printers.  Using table extensions, we can setup our CMDB with the following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Our Hardware class can be extended by 3 additional classes, Network Gear, Computer, and Printer.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With table extensions, each of those child classes inherits the attributes of the parent Hardware class, so they all have Name, Serial #, and Location attributes.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They can then add additional attributes specific to the type of item.  The Computer class, for example, can add attributes to store the Disk Size, Operating System, and available RAM of each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And the fun doesn’t stop there.  Each child class can be extended to create children of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For example, the Computer class can be extended to create more specific classes, like Personal Computer, Mainframe, and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Again, the attributes form all parent classes are inherited, and additional attributes can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 ServiceNow CMDB has no limit on the number of table extensions.  It’s all up to the needs of the business.</a:t>
            </a:r>
          </a:p>
        </p:txBody>
      </p:sp>
      <p:sp>
        <p:nvSpPr>
          <p:cNvPr id="4" name="Slide Number Placeholder 3"/>
          <p:cNvSpPr>
            <a:spLocks noGrp="1"/>
          </p:cNvSpPr>
          <p:nvPr>
            <p:ph type="sldNum" sz="quarter" idx="5"/>
          </p:nvPr>
        </p:nvSpPr>
        <p:spPr/>
        <p:txBody>
          <a:bodyPr/>
          <a:lstStyle/>
          <a:p>
            <a:fld id="{DF61EA0F-A667-4B49-8422-0062BC55E249}" type="slidenum">
              <a:rPr lang="en-US" smtClean="0"/>
              <a:t>27</a:t>
            </a:fld>
            <a:endParaRPr lang="en-US"/>
          </a:p>
        </p:txBody>
      </p:sp>
    </p:spTree>
    <p:extLst>
      <p:ext uri="{BB962C8B-B14F-4D97-AF65-F5344CB8AC3E}">
        <p14:creationId xmlns:p14="http://schemas.microsoft.com/office/powerpoint/2010/main" val="4266487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We’re a bit in the weeds here, but let’s take a quick look at how this actually works at the database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When a new Server CI is added to the CMDB, there are actually 3 records being inserted into three different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Server specific attributes are inserted into the Server table.</a:t>
            </a:r>
          </a:p>
        </p:txBody>
      </p:sp>
      <p:sp>
        <p:nvSpPr>
          <p:cNvPr id="4" name="Slide Number Placeholder 3"/>
          <p:cNvSpPr>
            <a:spLocks noGrp="1"/>
          </p:cNvSpPr>
          <p:nvPr>
            <p:ph type="sldNum" sz="quarter" idx="5"/>
          </p:nvPr>
        </p:nvSpPr>
        <p:spPr/>
        <p:txBody>
          <a:bodyPr/>
          <a:lstStyle/>
          <a:p>
            <a:fld id="{DF61EA0F-A667-4B49-8422-0062BC55E249}" type="slidenum">
              <a:rPr lang="en-US" smtClean="0"/>
              <a:t>28</a:t>
            </a:fld>
            <a:endParaRPr lang="en-US"/>
          </a:p>
        </p:txBody>
      </p:sp>
    </p:spTree>
    <p:extLst>
      <p:ext uri="{BB962C8B-B14F-4D97-AF65-F5344CB8AC3E}">
        <p14:creationId xmlns:p14="http://schemas.microsoft.com/office/powerpoint/2010/main" val="2930436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More general Computer attributes are inserted into the Computer table.</a:t>
            </a:r>
          </a:p>
        </p:txBody>
      </p:sp>
      <p:sp>
        <p:nvSpPr>
          <p:cNvPr id="4" name="Slide Number Placeholder 3"/>
          <p:cNvSpPr>
            <a:spLocks noGrp="1"/>
          </p:cNvSpPr>
          <p:nvPr>
            <p:ph type="sldNum" sz="quarter" idx="5"/>
          </p:nvPr>
        </p:nvSpPr>
        <p:spPr/>
        <p:txBody>
          <a:bodyPr/>
          <a:lstStyle/>
          <a:p>
            <a:fld id="{DF61EA0F-A667-4B49-8422-0062BC55E249}" type="slidenum">
              <a:rPr lang="en-US" smtClean="0"/>
              <a:t>29</a:t>
            </a:fld>
            <a:endParaRPr lang="en-US"/>
          </a:p>
        </p:txBody>
      </p:sp>
    </p:spTree>
    <p:extLst>
      <p:ext uri="{BB962C8B-B14F-4D97-AF65-F5344CB8AC3E}">
        <p14:creationId xmlns:p14="http://schemas.microsoft.com/office/powerpoint/2010/main" val="66226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222088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Even more generic Hardware attributes are inserted into the Hardware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 common ID, called a SYS_ID  is used to link the records together, allowing the ServiceNow UI to display the Server item as a single 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(STOP)</a:t>
            </a:r>
          </a:p>
        </p:txBody>
      </p:sp>
      <p:sp>
        <p:nvSpPr>
          <p:cNvPr id="4" name="Slide Number Placeholder 3"/>
          <p:cNvSpPr>
            <a:spLocks noGrp="1"/>
          </p:cNvSpPr>
          <p:nvPr>
            <p:ph type="sldNum" sz="quarter" idx="5"/>
          </p:nvPr>
        </p:nvSpPr>
        <p:spPr/>
        <p:txBody>
          <a:bodyPr/>
          <a:lstStyle/>
          <a:p>
            <a:fld id="{DF61EA0F-A667-4B49-8422-0062BC55E249}" type="slidenum">
              <a:rPr lang="en-US" smtClean="0"/>
              <a:t>30</a:t>
            </a:fld>
            <a:endParaRPr lang="en-US"/>
          </a:p>
        </p:txBody>
      </p:sp>
    </p:spTree>
    <p:extLst>
      <p:ext uri="{BB962C8B-B14F-4D97-AF65-F5344CB8AC3E}">
        <p14:creationId xmlns:p14="http://schemas.microsoft.com/office/powerpoint/2010/main" val="400204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IT components or CI’s are not fully productive by themselves.</a:t>
            </a:r>
          </a:p>
          <a:p>
            <a:endParaRPr lang="en-US" dirty="0"/>
          </a:p>
          <a:p>
            <a:r>
              <a:rPr lang="en-US" dirty="0"/>
              <a:t>For that reason, ServiceNow’s CMDB also stores the relationships between the CI’s; How they work together and depend upon each other to create value.</a:t>
            </a:r>
          </a:p>
          <a:p>
            <a:endParaRPr lang="en-US" dirty="0"/>
          </a:p>
          <a:p>
            <a:r>
              <a:rPr lang="en-US" dirty="0"/>
              <a:t>A computer, for example, doesn’t create much value by itself.</a:t>
            </a:r>
          </a:p>
        </p:txBody>
      </p:sp>
      <p:sp>
        <p:nvSpPr>
          <p:cNvPr id="4" name="Slide Number Placeholder 3"/>
          <p:cNvSpPr>
            <a:spLocks noGrp="1"/>
          </p:cNvSpPr>
          <p:nvPr>
            <p:ph type="sldNum" sz="quarter" idx="5"/>
          </p:nvPr>
        </p:nvSpPr>
        <p:spPr/>
        <p:txBody>
          <a:bodyPr/>
          <a:lstStyle/>
          <a:p>
            <a:fld id="{DF61EA0F-A667-4B49-8422-0062BC55E249}" type="slidenum">
              <a:rPr lang="en-US" smtClean="0"/>
              <a:t>31</a:t>
            </a:fld>
            <a:endParaRPr lang="en-US"/>
          </a:p>
        </p:txBody>
      </p:sp>
    </p:spTree>
    <p:extLst>
      <p:ext uri="{BB962C8B-B14F-4D97-AF65-F5344CB8AC3E}">
        <p14:creationId xmlns:p14="http://schemas.microsoft.com/office/powerpoint/2010/main" val="1204265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One of the first things we normally do to boost the value of a computer is connect it to some Network Gear, like a Router, to establish a connection with our network or the internet.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32</a:t>
            </a:fld>
            <a:endParaRPr lang="en-US"/>
          </a:p>
        </p:txBody>
      </p:sp>
    </p:spTree>
    <p:extLst>
      <p:ext uri="{BB962C8B-B14F-4D97-AF65-F5344CB8AC3E}">
        <p14:creationId xmlns:p14="http://schemas.microsoft.com/office/powerpoint/2010/main" val="3511582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Further, to be useful, our new computer depends on Software to provide functionality, like some business application, for example.</a:t>
            </a:r>
          </a:p>
        </p:txBody>
      </p:sp>
      <p:sp>
        <p:nvSpPr>
          <p:cNvPr id="4" name="Slide Number Placeholder 3"/>
          <p:cNvSpPr>
            <a:spLocks noGrp="1"/>
          </p:cNvSpPr>
          <p:nvPr>
            <p:ph type="sldNum" sz="quarter" idx="5"/>
          </p:nvPr>
        </p:nvSpPr>
        <p:spPr/>
        <p:txBody>
          <a:bodyPr/>
          <a:lstStyle/>
          <a:p>
            <a:fld id="{DF61EA0F-A667-4B49-8422-0062BC55E249}" type="slidenum">
              <a:rPr lang="en-US" smtClean="0"/>
              <a:t>33</a:t>
            </a:fld>
            <a:endParaRPr lang="en-US"/>
          </a:p>
        </p:txBody>
      </p:sp>
    </p:spTree>
    <p:extLst>
      <p:ext uri="{BB962C8B-B14F-4D97-AF65-F5344CB8AC3E}">
        <p14:creationId xmlns:p14="http://schemas.microsoft.com/office/powerpoint/2010/main" val="3857828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our business applications depend on a Database Management System and Database to provide the data we work with.</a:t>
            </a:r>
          </a:p>
        </p:txBody>
      </p:sp>
      <p:sp>
        <p:nvSpPr>
          <p:cNvPr id="4" name="Slide Number Placeholder 3"/>
          <p:cNvSpPr>
            <a:spLocks noGrp="1"/>
          </p:cNvSpPr>
          <p:nvPr>
            <p:ph type="sldNum" sz="quarter" idx="5"/>
          </p:nvPr>
        </p:nvSpPr>
        <p:spPr/>
        <p:txBody>
          <a:bodyPr/>
          <a:lstStyle/>
          <a:p>
            <a:fld id="{DF61EA0F-A667-4B49-8422-0062BC55E249}" type="slidenum">
              <a:rPr lang="en-US" smtClean="0"/>
              <a:t>34</a:t>
            </a:fld>
            <a:endParaRPr lang="en-US"/>
          </a:p>
        </p:txBody>
      </p:sp>
    </p:spTree>
    <p:extLst>
      <p:ext uri="{BB962C8B-B14F-4D97-AF65-F5344CB8AC3E}">
        <p14:creationId xmlns:p14="http://schemas.microsoft.com/office/powerpoint/2010/main" val="1589914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turn, that Database is likely running on a Server, located maybe in one of our company’s datacenters.</a:t>
            </a:r>
          </a:p>
        </p:txBody>
      </p:sp>
      <p:sp>
        <p:nvSpPr>
          <p:cNvPr id="4" name="Slide Number Placeholder 3"/>
          <p:cNvSpPr>
            <a:spLocks noGrp="1"/>
          </p:cNvSpPr>
          <p:nvPr>
            <p:ph type="sldNum" sz="quarter" idx="5"/>
          </p:nvPr>
        </p:nvSpPr>
        <p:spPr/>
        <p:txBody>
          <a:bodyPr/>
          <a:lstStyle/>
          <a:p>
            <a:fld id="{DF61EA0F-A667-4B49-8422-0062BC55E249}" type="slidenum">
              <a:rPr lang="en-US" smtClean="0"/>
              <a:t>35</a:t>
            </a:fld>
            <a:endParaRPr lang="en-US"/>
          </a:p>
        </p:txBody>
      </p:sp>
    </p:spTree>
    <p:extLst>
      <p:ext uri="{BB962C8B-B14F-4D97-AF65-F5344CB8AC3E}">
        <p14:creationId xmlns:p14="http://schemas.microsoft.com/office/powerpoint/2010/main" val="2482562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And that Server will depend on racks, and power supplies, and cooling units.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order to make our computer fully productive, a set of CI’s work together as a team.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most cases, if any one of those CI’s fails, our computer loses its value.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big part of Configuration Management includes the ability to understand these relationships.</a:t>
            </a:r>
          </a:p>
        </p:txBody>
      </p:sp>
      <p:sp>
        <p:nvSpPr>
          <p:cNvPr id="4" name="Slide Number Placeholder 3"/>
          <p:cNvSpPr>
            <a:spLocks noGrp="1"/>
          </p:cNvSpPr>
          <p:nvPr>
            <p:ph type="sldNum" sz="quarter" idx="5"/>
          </p:nvPr>
        </p:nvSpPr>
        <p:spPr/>
        <p:txBody>
          <a:bodyPr/>
          <a:lstStyle/>
          <a:p>
            <a:fld id="{DF61EA0F-A667-4B49-8422-0062BC55E249}" type="slidenum">
              <a:rPr lang="en-US" smtClean="0"/>
              <a:t>36</a:t>
            </a:fld>
            <a:endParaRPr lang="en-US"/>
          </a:p>
        </p:txBody>
      </p:sp>
    </p:spTree>
    <p:extLst>
      <p:ext uri="{BB962C8B-B14F-4D97-AF65-F5344CB8AC3E}">
        <p14:creationId xmlns:p14="http://schemas.microsoft.com/office/powerpoint/2010/main" val="2217355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that reason, the ServiceNow CMDB comes OOB with a robust set of relationship types that allow us to link Cis together and create a real-world picture of how our IT Assets depend on each other to create value.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slide shows just a small subset of the available relationship types.</a:t>
            </a:r>
          </a:p>
        </p:txBody>
      </p:sp>
      <p:sp>
        <p:nvSpPr>
          <p:cNvPr id="4" name="Slide Number Placeholder 3"/>
          <p:cNvSpPr>
            <a:spLocks noGrp="1"/>
          </p:cNvSpPr>
          <p:nvPr>
            <p:ph type="sldNum" sz="quarter" idx="5"/>
          </p:nvPr>
        </p:nvSpPr>
        <p:spPr/>
        <p:txBody>
          <a:bodyPr/>
          <a:lstStyle/>
          <a:p>
            <a:fld id="{DF61EA0F-A667-4B49-8422-0062BC55E249}" type="slidenum">
              <a:rPr lang="en-US" smtClean="0"/>
              <a:t>37</a:t>
            </a:fld>
            <a:endParaRPr lang="en-US"/>
          </a:p>
        </p:txBody>
      </p:sp>
    </p:spTree>
    <p:extLst>
      <p:ext uri="{BB962C8B-B14F-4D97-AF65-F5344CB8AC3E}">
        <p14:creationId xmlns:p14="http://schemas.microsoft.com/office/powerpoint/2010/main" val="9714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Using them, we can build a real-world depiction of how our IT Assets are working together and depending on each other to provide value to the company and its customers.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(STOP)</a:t>
            </a:r>
          </a:p>
        </p:txBody>
      </p:sp>
      <p:sp>
        <p:nvSpPr>
          <p:cNvPr id="4" name="Slide Number Placeholder 3"/>
          <p:cNvSpPr>
            <a:spLocks noGrp="1"/>
          </p:cNvSpPr>
          <p:nvPr>
            <p:ph type="sldNum" sz="quarter" idx="5"/>
          </p:nvPr>
        </p:nvSpPr>
        <p:spPr/>
        <p:txBody>
          <a:bodyPr/>
          <a:lstStyle/>
          <a:p>
            <a:fld id="{DF61EA0F-A667-4B49-8422-0062BC55E249}" type="slidenum">
              <a:rPr lang="en-US" smtClean="0"/>
              <a:t>38</a:t>
            </a:fld>
            <a:endParaRPr lang="en-US"/>
          </a:p>
        </p:txBody>
      </p:sp>
    </p:spTree>
    <p:extLst>
      <p:ext uri="{BB962C8B-B14F-4D97-AF65-F5344CB8AC3E}">
        <p14:creationId xmlns:p14="http://schemas.microsoft.com/office/powerpoint/2010/main" val="1807238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how do all these CIs and relationships get populated into the CMDB?</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Primarily through three channels.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First, ServiceNow provides forms and lists for each table allowing users to manually insert, update, and delete CI’s.  As you can imagine, manual entry of CI’s and relationships is time-consuming and error-prone.  When first starting out, however, many companies begin with some level of manual entry, and some types of CI’s will always require manual entry and maintenance.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Another method of populating CI’s into the CMDB is through the use of imports or integrations.  Oftentimes, a company will have existing databases or spreadsheets that are being used to track software and hardware.  When those exist, ServiceNow’s importing tools can be used to build integrations that pull data from existing sources and load into the CMDB.  Those integrations can then be scheduled to run on a regular basis to reconcile changes that continue to occur in the legacy data source.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Finally, automated detection tools, like ServiceNow’s Discovery and Service Mapping applications, can be used to scan a company’s networks, identify hardware and software components, and load them into the CMDB automatically.  This method of CI population provides a highly efficient, repeatable, and accurate source of CI and CI relationships data.</a:t>
            </a:r>
          </a:p>
        </p:txBody>
      </p:sp>
      <p:sp>
        <p:nvSpPr>
          <p:cNvPr id="4" name="Slide Number Placeholder 3"/>
          <p:cNvSpPr>
            <a:spLocks noGrp="1"/>
          </p:cNvSpPr>
          <p:nvPr>
            <p:ph type="sldNum" sz="quarter" idx="5"/>
          </p:nvPr>
        </p:nvSpPr>
        <p:spPr/>
        <p:txBody>
          <a:bodyPr/>
          <a:lstStyle/>
          <a:p>
            <a:fld id="{DF61EA0F-A667-4B49-8422-0062BC55E249}" type="slidenum">
              <a:rPr lang="en-US" smtClean="0"/>
              <a:t>39</a:t>
            </a:fld>
            <a:endParaRPr lang="en-US"/>
          </a:p>
        </p:txBody>
      </p:sp>
    </p:spTree>
    <p:extLst>
      <p:ext uri="{BB962C8B-B14F-4D97-AF65-F5344CB8AC3E}">
        <p14:creationId xmlns:p14="http://schemas.microsoft.com/office/powerpoint/2010/main" val="163377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507898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CMDB stores IT Assets and the relationships between those assets, and earlier in the video, I asked you to think of IT Assets as Hardware and Software.</a:t>
            </a:r>
          </a:p>
          <a:p>
            <a:endParaRPr lang="en-US" dirty="0"/>
          </a:p>
          <a:p>
            <a:r>
              <a:rPr lang="en-US" dirty="0"/>
              <a:t>Now, I want you to expand your concept of IT Assets.</a:t>
            </a:r>
          </a:p>
          <a:p>
            <a:endParaRPr lang="en-US" dirty="0"/>
          </a:p>
          <a:p>
            <a:r>
              <a:rPr lang="en-US" dirty="0"/>
              <a:t>Business operations, and businesspeople don’t really care about Servers, Routers, and Database Instances.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care about the IT services they use to run operations, engage customers, drive revenues, increase efficiency, and create new business opportunities.</a:t>
            </a:r>
          </a:p>
        </p:txBody>
      </p:sp>
      <p:sp>
        <p:nvSpPr>
          <p:cNvPr id="4" name="Slide Number Placeholder 3"/>
          <p:cNvSpPr>
            <a:spLocks noGrp="1"/>
          </p:cNvSpPr>
          <p:nvPr>
            <p:ph type="sldNum" sz="quarter" idx="5"/>
          </p:nvPr>
        </p:nvSpPr>
        <p:spPr/>
        <p:txBody>
          <a:bodyPr/>
          <a:lstStyle/>
          <a:p>
            <a:fld id="{DF61EA0F-A667-4B49-8422-0062BC55E249}" type="slidenum">
              <a:rPr lang="en-US" smtClean="0"/>
              <a:t>40</a:t>
            </a:fld>
            <a:endParaRPr lang="en-US"/>
          </a:p>
        </p:txBody>
      </p:sp>
    </p:spTree>
    <p:extLst>
      <p:ext uri="{BB962C8B-B14F-4D97-AF65-F5344CB8AC3E}">
        <p14:creationId xmlns:p14="http://schemas.microsoft.com/office/powerpoint/2010/main" val="165656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that reason, we need to expand our definition of IT Assets to include things that are less physical, and more logical.  Things like Services.  Email, Order Processing, or Payroll, for example.</a:t>
            </a:r>
          </a:p>
          <a:p>
            <a:endParaRPr lang="en-US" dirty="0"/>
          </a:p>
          <a:p>
            <a:r>
              <a:rPr lang="en-US" dirty="0"/>
              <a:t>Services, like these, are also tracked in the CMDB, to bridge the gap between the Hardware and Software CI’s and the actual value they are producing to IT’s customers or tenants.</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41</a:t>
            </a:fld>
            <a:endParaRPr lang="en-US"/>
          </a:p>
        </p:txBody>
      </p:sp>
    </p:spTree>
    <p:extLst>
      <p:ext uri="{BB962C8B-B14F-4D97-AF65-F5344CB8AC3E}">
        <p14:creationId xmlns:p14="http://schemas.microsoft.com/office/powerpoint/2010/main" val="1035612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get us one step closer to the people that are actually benefiting from IT.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42</a:t>
            </a:fld>
            <a:endParaRPr lang="en-US"/>
          </a:p>
        </p:txBody>
      </p:sp>
    </p:spTree>
    <p:extLst>
      <p:ext uri="{BB962C8B-B14F-4D97-AF65-F5344CB8AC3E}">
        <p14:creationId xmlns:p14="http://schemas.microsoft.com/office/powerpoint/2010/main" val="3977175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ServiceNow CMDB comes equipped with a class hierarchy and set of tables designed specifically for managing logical entities like Service Offerings, Application Services, Business Services and 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(STOP)</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43</a:t>
            </a:fld>
            <a:endParaRPr lang="en-US"/>
          </a:p>
        </p:txBody>
      </p:sp>
    </p:spTree>
    <p:extLst>
      <p:ext uri="{BB962C8B-B14F-4D97-AF65-F5344CB8AC3E}">
        <p14:creationId xmlns:p14="http://schemas.microsoft.com/office/powerpoint/2010/main" val="2673142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prior video entitled ‘What is ServiceNow’, </a:t>
            </a:r>
          </a:p>
          <a:p>
            <a:endParaRPr lang="en-US" dirty="0"/>
          </a:p>
          <a:p>
            <a:r>
              <a:rPr lang="en-US" dirty="0"/>
              <a:t>which, you should watch, if you haven’t, </a:t>
            </a:r>
          </a:p>
          <a:p>
            <a:endParaRPr lang="en-US" dirty="0"/>
          </a:p>
          <a:p>
            <a:r>
              <a:rPr lang="en-US" dirty="0"/>
              <a:t>I defined ServiceNow as a cloud-based Application Platform as a Service that provides the infrastructure and applications needed to allow businesspeople to solve business problems themselves.  </a:t>
            </a:r>
          </a:p>
          <a:p>
            <a:endParaRPr lang="en-US" dirty="0"/>
          </a:p>
          <a:p>
            <a:r>
              <a:rPr lang="en-US" dirty="0"/>
              <a:t>It’s a company’s IT department, in the cloud.</a:t>
            </a:r>
          </a:p>
        </p:txBody>
      </p:sp>
      <p:sp>
        <p:nvSpPr>
          <p:cNvPr id="4" name="Slide Number Placeholder 3"/>
          <p:cNvSpPr>
            <a:spLocks noGrp="1"/>
          </p:cNvSpPr>
          <p:nvPr>
            <p:ph type="sldNum" sz="quarter" idx="5"/>
          </p:nvPr>
        </p:nvSpPr>
        <p:spPr/>
        <p:txBody>
          <a:bodyPr/>
          <a:lstStyle/>
          <a:p>
            <a:fld id="{DF61EA0F-A667-4B49-8422-0062BC55E249}" type="slidenum">
              <a:rPr lang="en-US" smtClean="0"/>
              <a:t>44</a:t>
            </a:fld>
            <a:endParaRPr lang="en-US"/>
          </a:p>
        </p:txBody>
      </p:sp>
    </p:spTree>
    <p:extLst>
      <p:ext uri="{BB962C8B-B14F-4D97-AF65-F5344CB8AC3E}">
        <p14:creationId xmlns:p14="http://schemas.microsoft.com/office/powerpoint/2010/main" val="674349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(Ding)</a:t>
            </a:r>
          </a:p>
        </p:txBody>
      </p:sp>
      <p:sp>
        <p:nvSpPr>
          <p:cNvPr id="4" name="Slide Number Placeholder 3"/>
          <p:cNvSpPr>
            <a:spLocks noGrp="1"/>
          </p:cNvSpPr>
          <p:nvPr>
            <p:ph type="sldNum" sz="quarter" idx="5"/>
          </p:nvPr>
        </p:nvSpPr>
        <p:spPr/>
        <p:txBody>
          <a:bodyPr/>
          <a:lstStyle/>
          <a:p>
            <a:fld id="{DF61EA0F-A667-4B49-8422-0062BC55E249}" type="slidenum">
              <a:rPr lang="en-US" smtClean="0"/>
              <a:t>45</a:t>
            </a:fld>
            <a:endParaRPr lang="en-US"/>
          </a:p>
        </p:txBody>
      </p:sp>
    </p:spTree>
    <p:extLst>
      <p:ext uri="{BB962C8B-B14F-4D97-AF65-F5344CB8AC3E}">
        <p14:creationId xmlns:p14="http://schemas.microsoft.com/office/powerpoint/2010/main" val="1832412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 things about the ServiceNow platform is that it has been designed around the CMDB.  </a:t>
            </a:r>
          </a:p>
          <a:p>
            <a:endParaRPr lang="en-US" dirty="0"/>
          </a:p>
          <a:p>
            <a:r>
              <a:rPr lang="en-US" dirty="0"/>
              <a:t>CMDB is not an afterthought.  It is the heart and soul of ServiceNow’s database.  </a:t>
            </a:r>
          </a:p>
          <a:p>
            <a:endParaRPr lang="en-US" dirty="0"/>
          </a:p>
          <a:p>
            <a:r>
              <a:rPr lang="en-US" dirty="0"/>
              <a:t>ServiceNow is, CMDB-centric!</a:t>
            </a:r>
          </a:p>
        </p:txBody>
      </p:sp>
      <p:sp>
        <p:nvSpPr>
          <p:cNvPr id="4" name="Slide Number Placeholder 3"/>
          <p:cNvSpPr>
            <a:spLocks noGrp="1"/>
          </p:cNvSpPr>
          <p:nvPr>
            <p:ph type="sldNum" sz="quarter" idx="5"/>
          </p:nvPr>
        </p:nvSpPr>
        <p:spPr/>
        <p:txBody>
          <a:bodyPr/>
          <a:lstStyle/>
          <a:p>
            <a:fld id="{DF61EA0F-A667-4B49-8422-0062BC55E249}" type="slidenum">
              <a:rPr lang="en-US" smtClean="0"/>
              <a:t>46</a:t>
            </a:fld>
            <a:endParaRPr lang="en-US"/>
          </a:p>
        </p:txBody>
      </p:sp>
    </p:spTree>
    <p:extLst>
      <p:ext uri="{BB962C8B-B14F-4D97-AF65-F5344CB8AC3E}">
        <p14:creationId xmlns:p14="http://schemas.microsoft.com/office/powerpoint/2010/main" val="3735130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Functions like Incident Management,</a:t>
            </a:r>
          </a:p>
        </p:txBody>
      </p:sp>
      <p:sp>
        <p:nvSpPr>
          <p:cNvPr id="4" name="Slide Number Placeholder 3"/>
          <p:cNvSpPr>
            <a:spLocks noGrp="1"/>
          </p:cNvSpPr>
          <p:nvPr>
            <p:ph type="sldNum" sz="quarter" idx="5"/>
          </p:nvPr>
        </p:nvSpPr>
        <p:spPr/>
        <p:txBody>
          <a:bodyPr/>
          <a:lstStyle/>
          <a:p>
            <a:fld id="{DF61EA0F-A667-4B49-8422-0062BC55E249}" type="slidenum">
              <a:rPr lang="en-US" smtClean="0"/>
              <a:t>47</a:t>
            </a:fld>
            <a:endParaRPr lang="en-US"/>
          </a:p>
        </p:txBody>
      </p:sp>
    </p:spTree>
    <p:extLst>
      <p:ext uri="{BB962C8B-B14F-4D97-AF65-F5344CB8AC3E}">
        <p14:creationId xmlns:p14="http://schemas.microsoft.com/office/powerpoint/2010/main" val="1951548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Management</a:t>
            </a:r>
          </a:p>
        </p:txBody>
      </p:sp>
      <p:sp>
        <p:nvSpPr>
          <p:cNvPr id="4" name="Slide Number Placeholder 3"/>
          <p:cNvSpPr>
            <a:spLocks noGrp="1"/>
          </p:cNvSpPr>
          <p:nvPr>
            <p:ph type="sldNum" sz="quarter" idx="5"/>
          </p:nvPr>
        </p:nvSpPr>
        <p:spPr/>
        <p:txBody>
          <a:bodyPr/>
          <a:lstStyle/>
          <a:p>
            <a:fld id="{DF61EA0F-A667-4B49-8422-0062BC55E249}" type="slidenum">
              <a:rPr lang="en-US" smtClean="0"/>
              <a:t>48</a:t>
            </a:fld>
            <a:endParaRPr lang="en-US"/>
          </a:p>
        </p:txBody>
      </p:sp>
    </p:spTree>
    <p:extLst>
      <p:ext uri="{BB962C8B-B14F-4D97-AF65-F5344CB8AC3E}">
        <p14:creationId xmlns:p14="http://schemas.microsoft.com/office/powerpoint/2010/main" val="4122823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Management, </a:t>
            </a:r>
          </a:p>
        </p:txBody>
      </p:sp>
      <p:sp>
        <p:nvSpPr>
          <p:cNvPr id="4" name="Slide Number Placeholder 3"/>
          <p:cNvSpPr>
            <a:spLocks noGrp="1"/>
          </p:cNvSpPr>
          <p:nvPr>
            <p:ph type="sldNum" sz="quarter" idx="5"/>
          </p:nvPr>
        </p:nvSpPr>
        <p:spPr/>
        <p:txBody>
          <a:bodyPr/>
          <a:lstStyle/>
          <a:p>
            <a:fld id="{DF61EA0F-A667-4B49-8422-0062BC55E249}" type="slidenum">
              <a:rPr lang="en-US" smtClean="0"/>
              <a:t>49</a:t>
            </a:fld>
            <a:endParaRPr lang="en-US"/>
          </a:p>
        </p:txBody>
      </p:sp>
    </p:spTree>
    <p:extLst>
      <p:ext uri="{BB962C8B-B14F-4D97-AF65-F5344CB8AC3E}">
        <p14:creationId xmlns:p14="http://schemas.microsoft.com/office/powerpoint/2010/main" val="313864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799361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Operations Management, are all built to work directly with the CMDB, CI’s and relationships.</a:t>
            </a:r>
          </a:p>
          <a:p>
            <a:endParaRPr lang="en-US" dirty="0"/>
          </a:p>
          <a:p>
            <a:r>
              <a:rPr lang="en-US" dirty="0"/>
              <a:t>(STOP)</a:t>
            </a:r>
          </a:p>
        </p:txBody>
      </p:sp>
      <p:sp>
        <p:nvSpPr>
          <p:cNvPr id="4" name="Slide Number Placeholder 3"/>
          <p:cNvSpPr>
            <a:spLocks noGrp="1"/>
          </p:cNvSpPr>
          <p:nvPr>
            <p:ph type="sldNum" sz="quarter" idx="5"/>
          </p:nvPr>
        </p:nvSpPr>
        <p:spPr/>
        <p:txBody>
          <a:bodyPr/>
          <a:lstStyle/>
          <a:p>
            <a:fld id="{DF61EA0F-A667-4B49-8422-0062BC55E249}" type="slidenum">
              <a:rPr lang="en-US" smtClean="0"/>
              <a:t>50</a:t>
            </a:fld>
            <a:endParaRPr lang="en-US"/>
          </a:p>
        </p:txBody>
      </p:sp>
    </p:spTree>
    <p:extLst>
      <p:ext uri="{BB962C8B-B14F-4D97-AF65-F5344CB8AC3E}">
        <p14:creationId xmlns:p14="http://schemas.microsoft.com/office/powerpoint/2010/main" val="4041959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51</a:t>
            </a:fld>
            <a:endParaRPr lang="en-US"/>
          </a:p>
        </p:txBody>
      </p:sp>
    </p:spTree>
    <p:extLst>
      <p:ext uri="{BB962C8B-B14F-4D97-AF65-F5344CB8AC3E}">
        <p14:creationId xmlns:p14="http://schemas.microsoft.com/office/powerpoint/2010/main" val="39113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271749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414369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127572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54501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8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828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8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1" y="1825625"/>
            <a:ext cx="4167753" cy="4351338"/>
          </a:xfrm>
        </p:spPr>
        <p:txBody>
          <a:bodyPr lIns="0" tIns="0" rIns="0" bIns="0">
            <a:normAutofit/>
          </a:bodyPr>
          <a:lstStyle>
            <a:lvl1pPr marL="0" indent="0">
              <a:lnSpc>
                <a:spcPct val="130000"/>
              </a:lnSpc>
              <a:spcBef>
                <a:spcPts val="500"/>
              </a:spcBef>
              <a:spcAft>
                <a:spcPts val="1000"/>
              </a:spcAft>
              <a:buNone/>
              <a:defRPr sz="1600" baseline="0">
                <a:solidFill>
                  <a:srgbClr val="032D43"/>
                </a:solidFill>
              </a:defRPr>
            </a:lvl1pPr>
            <a:lvl2pPr>
              <a:lnSpc>
                <a:spcPct val="130000"/>
              </a:lnSpc>
              <a:spcBef>
                <a:spcPts val="500"/>
              </a:spcBef>
              <a:spcAft>
                <a:spcPts val="1000"/>
              </a:spcAft>
              <a:defRPr sz="1400" baseline="0">
                <a:solidFill>
                  <a:srgbClr val="032D43"/>
                </a:solidFill>
              </a:defRPr>
            </a:lvl2pPr>
            <a:lvl3pPr>
              <a:lnSpc>
                <a:spcPct val="130000"/>
              </a:lnSpc>
              <a:spcAft>
                <a:spcPts val="1000"/>
              </a:spcAft>
              <a:defRPr sz="1200" baseline="0">
                <a:solidFill>
                  <a:srgbClr val="032D43"/>
                </a:solidFill>
              </a:defRPr>
            </a:lvl3pPr>
            <a:lvl4pPr>
              <a:lnSpc>
                <a:spcPct val="130000"/>
              </a:lnSpc>
              <a:spcAft>
                <a:spcPts val="1000"/>
              </a:spcAft>
              <a:defRPr sz="1100" baseline="0">
                <a:solidFill>
                  <a:srgbClr val="032D43"/>
                </a:solidFill>
              </a:defRPr>
            </a:lvl4pPr>
            <a:lvl5pPr>
              <a:lnSpc>
                <a:spcPct val="130000"/>
              </a:lnSpc>
              <a:spcAft>
                <a:spcPts val="1000"/>
              </a:spcAft>
              <a:defRPr sz="1100" baseline="0">
                <a:solidFill>
                  <a:srgbClr val="03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aseline="0">
                <a:solidFill>
                  <a:schemeClr val="tx1">
                    <a:lumMod val="65000"/>
                    <a:lumOff val="35000"/>
                  </a:schemeClr>
                </a:solidFill>
              </a:defRPr>
            </a:lvl1pPr>
          </a:lstStyle>
          <a:p>
            <a:fld id="{8BEEBAAA-29B5-4AF5-BC5F-7E580C29002D}" type="datetimeFigureOut">
              <a:rPr lang="en-US" smtClean="0"/>
              <a:pPr/>
              <a:t>10/27/2023</a:t>
            </a:fld>
            <a:endParaRPr lang="en-US"/>
          </a:p>
        </p:txBody>
      </p:sp>
      <p:sp>
        <p:nvSpPr>
          <p:cNvPr id="5" name="Footer Placeholder 4"/>
          <p:cNvSpPr>
            <a:spLocks noGrp="1"/>
          </p:cNvSpPr>
          <p:nvPr>
            <p:ph type="ftr" sz="quarter" idx="11"/>
          </p:nvPr>
        </p:nvSpPr>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218583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10/27/2023</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62" r:id="rId2"/>
  </p:sldLayoutIdLst>
  <p:txStyles>
    <p:titleStyle>
      <a:lvl1pPr algn="l" defTabSz="914400" rtl="0" eaLnBrk="1" latinLnBrk="0" hangingPunct="1">
        <a:spcBef>
          <a:spcPct val="0"/>
        </a:spcBef>
        <a:buNone/>
        <a:defRPr sz="4400" kern="1200">
          <a:solidFill>
            <a:srgbClr val="032D43"/>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032D43"/>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032D43"/>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032D43"/>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032D43"/>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inspector-man-detective-male-16014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ixabay.com/en/inspector-man-detective-male-160143/"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freestockphotos.biz/stockphoto/1537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flickr.com/photos/shmectorcom/8616375596" TargetMode="External"/><Relationship Id="rId5" Type="http://schemas.openxmlformats.org/officeDocument/2006/relationships/image" Target="../media/image8.jpg"/><Relationship Id="rId4" Type="http://schemas.openxmlformats.org/officeDocument/2006/relationships/hyperlink" Target="http://www.freestockphotos.biz/stockphoto/1537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flickr.com/photos/shmectorcom/861637559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9.png"/><Relationship Id="rId4" Type="http://schemas.openxmlformats.org/officeDocument/2006/relationships/hyperlink" Target="http://www.freestockphotos.biz/stockphoto/15372"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hyperlink" Target="https://www.goodfreephotos.com/vector-images/database-symbol-vector-clipart.png.ph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freestockphotos.biz/stockphoto/15372" TargetMode="External"/><Relationship Id="rId9" Type="http://schemas.openxmlformats.org/officeDocument/2006/relationships/hyperlink" Target="https://www.flickr.com/photos/shmectorcom/8616375596"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s://www.goodfreephotos.com/vector-images/database-symbol-vector-clipart.png.ph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flickr.com/photos/shmectorcom/8616375596" TargetMode="External"/><Relationship Id="rId5" Type="http://schemas.openxmlformats.org/officeDocument/2006/relationships/image" Target="../media/image9.png"/><Relationship Id="rId10" Type="http://schemas.openxmlformats.org/officeDocument/2006/relationships/image" Target="../media/image8.jpg"/><Relationship Id="rId4" Type="http://schemas.openxmlformats.org/officeDocument/2006/relationships/hyperlink" Target="http://www.freestockphotos.biz/stockphoto/15372" TargetMode="External"/><Relationship Id="rId9" Type="http://schemas.openxmlformats.org/officeDocument/2006/relationships/hyperlink" Target="https://www.freepngimg.com/png/62418-database-icons-virtual-servers-computer-private-server"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pngall.com/air-conditioner-png/download/31964" TargetMode="External"/><Relationship Id="rId3" Type="http://schemas.openxmlformats.org/officeDocument/2006/relationships/image" Target="../media/image7.png"/><Relationship Id="rId7" Type="http://schemas.openxmlformats.org/officeDocument/2006/relationships/hyperlink" Target="https://www.goodfreephotos.com/vector-images/database-symbol-vector-clipart.png.php" TargetMode="External"/><Relationship Id="rId12"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flickr.com/photos/shmectorcom/8616375596" TargetMode="External"/><Relationship Id="rId5" Type="http://schemas.openxmlformats.org/officeDocument/2006/relationships/image" Target="../media/image9.png"/><Relationship Id="rId10" Type="http://schemas.openxmlformats.org/officeDocument/2006/relationships/image" Target="../media/image8.jpg"/><Relationship Id="rId4" Type="http://schemas.openxmlformats.org/officeDocument/2006/relationships/hyperlink" Target="http://www.freestockphotos.biz/stockphoto/15372" TargetMode="External"/><Relationship Id="rId9" Type="http://schemas.openxmlformats.org/officeDocument/2006/relationships/hyperlink" Target="https://www.freepngimg.com/png/62418-database-icons-virtual-servers-computer-private-server"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pngall.com/air-conditioner-png/download/31964" TargetMode="External"/><Relationship Id="rId3" Type="http://schemas.openxmlformats.org/officeDocument/2006/relationships/image" Target="../media/image7.png"/><Relationship Id="rId7" Type="http://schemas.openxmlformats.org/officeDocument/2006/relationships/hyperlink" Target="https://www.goodfreephotos.com/vector-images/database-symbol-vector-clipart.png.php" TargetMode="External"/><Relationship Id="rId12"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flickr.com/photos/shmectorcom/8616375596" TargetMode="External"/><Relationship Id="rId5" Type="http://schemas.openxmlformats.org/officeDocument/2006/relationships/image" Target="../media/image9.png"/><Relationship Id="rId10" Type="http://schemas.openxmlformats.org/officeDocument/2006/relationships/image" Target="../media/image8.jpg"/><Relationship Id="rId4" Type="http://schemas.openxmlformats.org/officeDocument/2006/relationships/hyperlink" Target="http://www.freestockphotos.biz/stockphoto/15372" TargetMode="External"/><Relationship Id="rId9" Type="http://schemas.openxmlformats.org/officeDocument/2006/relationships/hyperlink" Target="https://www.freepngimg.com/png/62418-database-icons-virtual-servers-computer-private-serv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raisch.deviantart.com/art/SQL-Icon-19973759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onepluslabusqueda.blogspot.com/2012_06_01_archive.html"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pngall.com/support-png" TargetMode="Externa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pngall.com/support-pn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pngall.com/customer-png" TargetMode="Externa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pixabay.com/en/inspector-man-detective-male-1601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eople-equation.com/perfect-corporate-culture/a-plus-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freepngimg.com/png/80266-space-automotive-texture-threedimensional-design-arrow-red" TargetMode="External"/><Relationship Id="rId5" Type="http://schemas.openxmlformats.org/officeDocument/2006/relationships/image" Target="../media/image3.png"/><Relationship Id="rId4" Type="http://schemas.openxmlformats.org/officeDocument/2006/relationships/hyperlink" Target="https://pixabay.com/en/inspector-man-detective-male-16014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echnofaq.org/posts/2019/04/is-your-it-infrastructure-holding-you-back/" TargetMode="External"/><Relationship Id="rId5" Type="http://schemas.openxmlformats.org/officeDocument/2006/relationships/image" Target="../media/image4.png"/><Relationship Id="rId4" Type="http://schemas.openxmlformats.org/officeDocument/2006/relationships/hyperlink" Target="https://pixabay.com/en/inspector-man-detective-male-1601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04632" y="2418364"/>
            <a:ext cx="9582736" cy="703663"/>
          </a:xfrm>
        </p:spPr>
        <p:txBody>
          <a:bodyPr anchor="t">
            <a:normAutofit/>
          </a:bodyPr>
          <a:lstStyle/>
          <a:p>
            <a:pPr algn="ctr"/>
            <a:r>
              <a:rPr lang="en-US" sz="3200" dirty="0">
                <a:solidFill>
                  <a:schemeClr val="tx1"/>
                </a:solidFill>
                <a:latin typeface="Arial" panose="020B0604020202020204" pitchFamily="34" charset="0"/>
                <a:cs typeface="Arial" panose="020B0604020202020204" pitchFamily="34" charset="0"/>
              </a:rPr>
              <a:t>What is CMDB?</a:t>
            </a:r>
            <a:endParaRPr lang="en-US"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F47D83-5DED-A14E-87F1-C13FF2E5816A}"/>
              </a:ext>
            </a:extLst>
          </p:cNvPr>
          <p:cNvSpPr txBox="1"/>
          <p:nvPr/>
        </p:nvSpPr>
        <p:spPr>
          <a:xfrm>
            <a:off x="828726" y="5223408"/>
            <a:ext cx="2856872" cy="461665"/>
          </a:xfrm>
          <a:prstGeom prst="rect">
            <a:avLst/>
          </a:prstGeom>
          <a:noFill/>
        </p:spPr>
        <p:txBody>
          <a:bodyPr wrap="none" rtlCol="0">
            <a:spAutoFit/>
          </a:bodyPr>
          <a:lstStyle/>
          <a:p>
            <a:r>
              <a:rPr lang="en-US" sz="2400" dirty="0"/>
              <a:t>ServiceNowSimple</a:t>
            </a:r>
          </a:p>
        </p:txBody>
      </p:sp>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Where are they located?</a:t>
            </a:r>
          </a:p>
        </p:txBody>
      </p:sp>
      <p:pic>
        <p:nvPicPr>
          <p:cNvPr id="7" name="Picture 6" descr="Diagram, engineering drawing&#10;&#10;Description automatically generated">
            <a:extLst>
              <a:ext uri="{FF2B5EF4-FFF2-40B4-BE49-F238E27FC236}">
                <a16:creationId xmlns:a16="http://schemas.microsoft.com/office/drawing/2014/main" id="{16CA9141-B6AE-DD44-B8E8-99AE1A1DDF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358645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How are they being used, and why?</a:t>
            </a:r>
          </a:p>
        </p:txBody>
      </p:sp>
      <p:pic>
        <p:nvPicPr>
          <p:cNvPr id="7" name="Picture 6" descr="Diagram, engineering drawing&#10;&#10;Description automatically generated">
            <a:extLst>
              <a:ext uri="{FF2B5EF4-FFF2-40B4-BE49-F238E27FC236}">
                <a16:creationId xmlns:a16="http://schemas.microsoft.com/office/drawing/2014/main" id="{88553A03-6420-DD42-B456-A269B47E27F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373555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Is our IT healthy?</a:t>
            </a:r>
          </a:p>
        </p:txBody>
      </p:sp>
      <p:pic>
        <p:nvPicPr>
          <p:cNvPr id="7" name="Picture 6" descr="Diagram, engineering drawing&#10;&#10;Description automatically generated">
            <a:extLst>
              <a:ext uri="{FF2B5EF4-FFF2-40B4-BE49-F238E27FC236}">
                <a16:creationId xmlns:a16="http://schemas.microsoft.com/office/drawing/2014/main" id="{7DBDFE76-0A2C-894A-94D9-A1A6EE55192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339240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How are our IT components related?</a:t>
            </a:r>
          </a:p>
        </p:txBody>
      </p:sp>
      <p:pic>
        <p:nvPicPr>
          <p:cNvPr id="7" name="Picture 6" descr="Diagram, engineering drawing&#10;&#10;Description automatically generated">
            <a:extLst>
              <a:ext uri="{FF2B5EF4-FFF2-40B4-BE49-F238E27FC236}">
                <a16:creationId xmlns:a16="http://schemas.microsoft.com/office/drawing/2014/main" id="{FFADC4A5-A917-5B4F-9BB7-A33AFFCA97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211729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What if a component changes or fails?</a:t>
            </a:r>
          </a:p>
        </p:txBody>
      </p:sp>
      <p:pic>
        <p:nvPicPr>
          <p:cNvPr id="7" name="Picture 6" descr="Diagram, engineering drawing&#10;&#10;Description automatically generated">
            <a:extLst>
              <a:ext uri="{FF2B5EF4-FFF2-40B4-BE49-F238E27FC236}">
                <a16:creationId xmlns:a16="http://schemas.microsoft.com/office/drawing/2014/main" id="{801C64F6-6C79-ED47-8C5D-BED824AE1E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338540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801C64F6-6C79-ED47-8C5D-BED824AE1E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99426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61513" y="2093430"/>
            <a:ext cx="3117328" cy="3958511"/>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801C64F6-6C79-ED47-8C5D-BED824AE1E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8" name="Picture 7" descr="Diagram, engineering drawing&#10;&#10;Description automatically generated">
            <a:extLst>
              <a:ext uri="{FF2B5EF4-FFF2-40B4-BE49-F238E27FC236}">
                <a16:creationId xmlns:a16="http://schemas.microsoft.com/office/drawing/2014/main" id="{B1466FA3-3A98-6540-9A99-9487088E34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spTree>
    <p:extLst>
      <p:ext uri="{BB962C8B-B14F-4D97-AF65-F5344CB8AC3E}">
        <p14:creationId xmlns:p14="http://schemas.microsoft.com/office/powerpoint/2010/main" val="300550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4224" y="1944448"/>
            <a:ext cx="2510192" cy="3187545"/>
          </a:xfrm>
          <a:prstGeom prst="rect">
            <a:avLst/>
          </a:prstGeom>
        </p:spPr>
      </p:pic>
      <p:pic>
        <p:nvPicPr>
          <p:cNvPr id="8" name="Picture 7" descr="Diagram, engineering drawing&#10;&#10;Description automatically generated">
            <a:extLst>
              <a:ext uri="{FF2B5EF4-FFF2-40B4-BE49-F238E27FC236}">
                <a16:creationId xmlns:a16="http://schemas.microsoft.com/office/drawing/2014/main" id="{13D2016D-A9E8-EC49-9FA4-33C3F8BDBEA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E921C33A-B530-5246-B51E-6D5992A57F8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D251E4F6-D82B-6F41-97CA-CA3A958747D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2145564"/>
            <a:ext cx="3479500" cy="2785314"/>
          </a:xfrm>
          <a:prstGeom prst="rect">
            <a:avLst/>
          </a:prstGeom>
        </p:spPr>
      </p:pic>
      <p:pic>
        <p:nvPicPr>
          <p:cNvPr id="12" name="Picture 11" descr="Diagram, engineering drawing&#10;&#10;Description automatically generated">
            <a:extLst>
              <a:ext uri="{FF2B5EF4-FFF2-40B4-BE49-F238E27FC236}">
                <a16:creationId xmlns:a16="http://schemas.microsoft.com/office/drawing/2014/main" id="{F340F06F-5297-FE4B-9A85-C8C53C4C0CF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5647" y="1776829"/>
            <a:ext cx="3479500" cy="2785314"/>
          </a:xfrm>
          <a:prstGeom prst="rect">
            <a:avLst/>
          </a:prstGeom>
        </p:spPr>
      </p:pic>
    </p:spTree>
    <p:extLst>
      <p:ext uri="{BB962C8B-B14F-4D97-AF65-F5344CB8AC3E}">
        <p14:creationId xmlns:p14="http://schemas.microsoft.com/office/powerpoint/2010/main" val="206732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8" name="Picture 7" descr="A picture containing text, vector graphics&#10;&#10;Description automatically generated">
            <a:extLst>
              <a:ext uri="{FF2B5EF4-FFF2-40B4-BE49-F238E27FC236}">
                <a16:creationId xmlns:a16="http://schemas.microsoft.com/office/drawing/2014/main" id="{01E075B5-18F3-D543-A00C-11C624B705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426" y="1622115"/>
            <a:ext cx="1929825" cy="2450571"/>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E9082424-329A-544D-8A5B-A66440CAD6A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162146DE-72BF-C443-B12D-8C454E2AD3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pic>
        <p:nvPicPr>
          <p:cNvPr id="12" name="Picture 11" descr="Diagram, engineering drawing&#10;&#10;Description automatically generated">
            <a:extLst>
              <a:ext uri="{FF2B5EF4-FFF2-40B4-BE49-F238E27FC236}">
                <a16:creationId xmlns:a16="http://schemas.microsoft.com/office/drawing/2014/main" id="{9E645A8C-0345-4841-8309-562FF0072BB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2145564"/>
            <a:ext cx="3479500" cy="2785314"/>
          </a:xfrm>
          <a:prstGeom prst="rect">
            <a:avLst/>
          </a:prstGeom>
        </p:spPr>
      </p:pic>
      <p:pic>
        <p:nvPicPr>
          <p:cNvPr id="13" name="Picture 12" descr="Diagram, engineering drawing&#10;&#10;Description automatically generated">
            <a:extLst>
              <a:ext uri="{FF2B5EF4-FFF2-40B4-BE49-F238E27FC236}">
                <a16:creationId xmlns:a16="http://schemas.microsoft.com/office/drawing/2014/main" id="{AAE63F7D-6F64-364E-BE10-E25E5D8B661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5647" y="1776829"/>
            <a:ext cx="3479500" cy="2785314"/>
          </a:xfrm>
          <a:prstGeom prst="rect">
            <a:avLst/>
          </a:prstGeom>
        </p:spPr>
      </p:pic>
      <p:pic>
        <p:nvPicPr>
          <p:cNvPr id="14" name="Picture 13" descr="Diagram, engineering drawing&#10;&#10;Description automatically generated">
            <a:extLst>
              <a:ext uri="{FF2B5EF4-FFF2-40B4-BE49-F238E27FC236}">
                <a16:creationId xmlns:a16="http://schemas.microsoft.com/office/drawing/2014/main" id="{2D4D2D9D-FF97-4D49-BFFB-0F5680F26A2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4290" y="4199966"/>
            <a:ext cx="3479500" cy="2785314"/>
          </a:xfrm>
          <a:prstGeom prst="rect">
            <a:avLst/>
          </a:prstGeom>
        </p:spPr>
      </p:pic>
      <p:pic>
        <p:nvPicPr>
          <p:cNvPr id="15" name="Picture 14" descr="Diagram, engineering drawing&#10;&#10;Description automatically generated">
            <a:extLst>
              <a:ext uri="{FF2B5EF4-FFF2-40B4-BE49-F238E27FC236}">
                <a16:creationId xmlns:a16="http://schemas.microsoft.com/office/drawing/2014/main" id="{433E9084-5259-5947-AF72-B5F2AB15D5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33889" y="2988398"/>
            <a:ext cx="3479500" cy="2785314"/>
          </a:xfrm>
          <a:prstGeom prst="rect">
            <a:avLst/>
          </a:prstGeom>
        </p:spPr>
      </p:pic>
      <p:pic>
        <p:nvPicPr>
          <p:cNvPr id="16" name="Picture 15" descr="Diagram, engineering drawing&#10;&#10;Description automatically generated">
            <a:extLst>
              <a:ext uri="{FF2B5EF4-FFF2-40B4-BE49-F238E27FC236}">
                <a16:creationId xmlns:a16="http://schemas.microsoft.com/office/drawing/2014/main" id="{EDA905C9-CA36-4143-B6EC-77EDBF1EB5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02216" y="3169486"/>
            <a:ext cx="3479500" cy="2785314"/>
          </a:xfrm>
          <a:prstGeom prst="rect">
            <a:avLst/>
          </a:prstGeom>
        </p:spPr>
      </p:pic>
      <p:pic>
        <p:nvPicPr>
          <p:cNvPr id="17" name="Picture 16" descr="Diagram, engineering drawing&#10;&#10;Description automatically generated">
            <a:extLst>
              <a:ext uri="{FF2B5EF4-FFF2-40B4-BE49-F238E27FC236}">
                <a16:creationId xmlns:a16="http://schemas.microsoft.com/office/drawing/2014/main" id="{1A56C521-DF8F-8E4C-812E-6DFDC738753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80410" y="1532101"/>
            <a:ext cx="3479500" cy="2785314"/>
          </a:xfrm>
          <a:prstGeom prst="rect">
            <a:avLst/>
          </a:prstGeom>
        </p:spPr>
      </p:pic>
    </p:spTree>
    <p:extLst>
      <p:ext uri="{BB962C8B-B14F-4D97-AF65-F5344CB8AC3E}">
        <p14:creationId xmlns:p14="http://schemas.microsoft.com/office/powerpoint/2010/main" val="73555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22" name="Picture 21" descr="A picture containing text, vector graphics&#10;&#10;Description automatically generated">
            <a:extLst>
              <a:ext uri="{FF2B5EF4-FFF2-40B4-BE49-F238E27FC236}">
                <a16:creationId xmlns:a16="http://schemas.microsoft.com/office/drawing/2014/main" id="{1A62A30D-7B13-0A40-9717-C4E1C0B7E8F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237" y="1585570"/>
            <a:ext cx="1335814" cy="1696272"/>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5EB92F79-5D23-124A-9EC5-1E46BE8FE32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19B80713-759C-F642-94B4-47E910B6FD3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DAD79F64-29C9-1143-B6BF-5DFA26BF44C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2145564"/>
            <a:ext cx="3479500" cy="2785314"/>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ACB3998E-695D-B248-B6AD-35605D97479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5647" y="1776829"/>
            <a:ext cx="3479500" cy="2785314"/>
          </a:xfrm>
          <a:prstGeom prst="rect">
            <a:avLst/>
          </a:prstGeom>
        </p:spPr>
      </p:pic>
      <p:pic>
        <p:nvPicPr>
          <p:cNvPr id="27" name="Picture 26" descr="Diagram, engineering drawing&#10;&#10;Description automatically generated">
            <a:extLst>
              <a:ext uri="{FF2B5EF4-FFF2-40B4-BE49-F238E27FC236}">
                <a16:creationId xmlns:a16="http://schemas.microsoft.com/office/drawing/2014/main" id="{45FCB12E-75C1-CE49-9C9B-C5FE96981F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4290" y="4199966"/>
            <a:ext cx="3479500" cy="2785314"/>
          </a:xfrm>
          <a:prstGeom prst="rect">
            <a:avLst/>
          </a:prstGeom>
        </p:spPr>
      </p:pic>
      <p:pic>
        <p:nvPicPr>
          <p:cNvPr id="28" name="Picture 27" descr="Diagram, engineering drawing&#10;&#10;Description automatically generated">
            <a:extLst>
              <a:ext uri="{FF2B5EF4-FFF2-40B4-BE49-F238E27FC236}">
                <a16:creationId xmlns:a16="http://schemas.microsoft.com/office/drawing/2014/main" id="{6A65D418-05D2-0848-8A06-FE6838704F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33889" y="2988398"/>
            <a:ext cx="3479500" cy="2785314"/>
          </a:xfrm>
          <a:prstGeom prst="rect">
            <a:avLst/>
          </a:prstGeom>
        </p:spPr>
      </p:pic>
      <p:pic>
        <p:nvPicPr>
          <p:cNvPr id="29" name="Picture 28" descr="Diagram, engineering drawing&#10;&#10;Description automatically generated">
            <a:extLst>
              <a:ext uri="{FF2B5EF4-FFF2-40B4-BE49-F238E27FC236}">
                <a16:creationId xmlns:a16="http://schemas.microsoft.com/office/drawing/2014/main" id="{ED5AD982-9205-F248-AF5B-46DE89A016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02216" y="3169486"/>
            <a:ext cx="3479500" cy="2785314"/>
          </a:xfrm>
          <a:prstGeom prst="rect">
            <a:avLst/>
          </a:prstGeom>
        </p:spPr>
      </p:pic>
      <p:pic>
        <p:nvPicPr>
          <p:cNvPr id="30" name="Picture 29" descr="Diagram, engineering drawing&#10;&#10;Description automatically generated">
            <a:extLst>
              <a:ext uri="{FF2B5EF4-FFF2-40B4-BE49-F238E27FC236}">
                <a16:creationId xmlns:a16="http://schemas.microsoft.com/office/drawing/2014/main" id="{BAF643D5-49D1-7949-8EEF-E2452AE944A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80410" y="1532101"/>
            <a:ext cx="3479500" cy="2785314"/>
          </a:xfrm>
          <a:prstGeom prst="rect">
            <a:avLst/>
          </a:prstGeom>
        </p:spPr>
      </p:pic>
      <p:pic>
        <p:nvPicPr>
          <p:cNvPr id="31" name="Picture 30" descr="Diagram, engineering drawing&#10;&#10;Description automatically generated">
            <a:extLst>
              <a:ext uri="{FF2B5EF4-FFF2-40B4-BE49-F238E27FC236}">
                <a16:creationId xmlns:a16="http://schemas.microsoft.com/office/drawing/2014/main" id="{D8E9068C-817B-824D-B258-20472F0FF53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87020" y="418246"/>
            <a:ext cx="3479500" cy="2785314"/>
          </a:xfrm>
          <a:prstGeom prst="rect">
            <a:avLst/>
          </a:prstGeom>
        </p:spPr>
      </p:pic>
      <p:pic>
        <p:nvPicPr>
          <p:cNvPr id="32" name="Picture 31" descr="Diagram, engineering drawing&#10;&#10;Description automatically generated">
            <a:extLst>
              <a:ext uri="{FF2B5EF4-FFF2-40B4-BE49-F238E27FC236}">
                <a16:creationId xmlns:a16="http://schemas.microsoft.com/office/drawing/2014/main" id="{D4164084-F81E-8444-A49E-D3070F1901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2773" y="2866034"/>
            <a:ext cx="3479500" cy="2785314"/>
          </a:xfrm>
          <a:prstGeom prst="rect">
            <a:avLst/>
          </a:prstGeom>
        </p:spPr>
      </p:pic>
      <p:pic>
        <p:nvPicPr>
          <p:cNvPr id="33" name="Picture 32" descr="Diagram, engineering drawing&#10;&#10;Description automatically generated">
            <a:extLst>
              <a:ext uri="{FF2B5EF4-FFF2-40B4-BE49-F238E27FC236}">
                <a16:creationId xmlns:a16="http://schemas.microsoft.com/office/drawing/2014/main" id="{299E21E4-447E-8346-8561-A0DE6E229F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5368" y="1041049"/>
            <a:ext cx="3479500" cy="2785314"/>
          </a:xfrm>
          <a:prstGeom prst="rect">
            <a:avLst/>
          </a:prstGeom>
        </p:spPr>
      </p:pic>
      <p:pic>
        <p:nvPicPr>
          <p:cNvPr id="34" name="Picture 33" descr="Diagram, engineering drawing&#10;&#10;Description automatically generated">
            <a:extLst>
              <a:ext uri="{FF2B5EF4-FFF2-40B4-BE49-F238E27FC236}">
                <a16:creationId xmlns:a16="http://schemas.microsoft.com/office/drawing/2014/main" id="{06C1079B-5BDF-9D44-8BBE-B119F32EB82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03052" y="528834"/>
            <a:ext cx="3479500" cy="2785314"/>
          </a:xfrm>
          <a:prstGeom prst="rect">
            <a:avLst/>
          </a:prstGeom>
        </p:spPr>
      </p:pic>
    </p:spTree>
    <p:extLst>
      <p:ext uri="{BB962C8B-B14F-4D97-AF65-F5344CB8AC3E}">
        <p14:creationId xmlns:p14="http://schemas.microsoft.com/office/powerpoint/2010/main" val="418089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C515-EB1F-6A4A-BB27-9552CDC7426F}"/>
              </a:ext>
            </a:extLst>
          </p:cNvPr>
          <p:cNvSpPr>
            <a:spLocks noGrp="1"/>
          </p:cNvSpPr>
          <p:nvPr>
            <p:ph type="title"/>
          </p:nvPr>
        </p:nvSpPr>
        <p:spPr/>
        <p:txBody>
          <a:bodyPr/>
          <a:lstStyle/>
          <a:p>
            <a:r>
              <a:rPr lang="en-US" dirty="0"/>
              <a:t>What is CMDB?</a:t>
            </a:r>
          </a:p>
        </p:txBody>
      </p:sp>
      <p:sp>
        <p:nvSpPr>
          <p:cNvPr id="3" name="Content Placeholder 2">
            <a:extLst>
              <a:ext uri="{FF2B5EF4-FFF2-40B4-BE49-F238E27FC236}">
                <a16:creationId xmlns:a16="http://schemas.microsoft.com/office/drawing/2014/main" id="{04343D23-0F0C-BF4C-AAB8-58B6198EC5D9}"/>
              </a:ext>
            </a:extLst>
          </p:cNvPr>
          <p:cNvSpPr>
            <a:spLocks noGrp="1"/>
          </p:cNvSpPr>
          <p:nvPr>
            <p:ph idx="1"/>
          </p:nvPr>
        </p:nvSpPr>
        <p:spPr>
          <a:xfrm>
            <a:off x="721316" y="1488345"/>
            <a:ext cx="10749367" cy="952081"/>
          </a:xfrm>
        </p:spPr>
        <p:txBody>
          <a:bodyPr>
            <a:noAutofit/>
          </a:bodyPr>
          <a:lstStyle/>
          <a:p>
            <a:pPr algn="ctr"/>
            <a:r>
              <a:rPr lang="en-US" sz="6000" b="1" dirty="0">
                <a:solidFill>
                  <a:srgbClr val="273C3F"/>
                </a:solidFill>
              </a:rPr>
              <a:t>C</a:t>
            </a:r>
            <a:r>
              <a:rPr lang="en-US" sz="4800" dirty="0"/>
              <a:t>onfiguration </a:t>
            </a:r>
            <a:r>
              <a:rPr lang="en-US" sz="6000" b="1" dirty="0">
                <a:solidFill>
                  <a:srgbClr val="273C3F"/>
                </a:solidFill>
              </a:rPr>
              <a:t>M</a:t>
            </a:r>
            <a:r>
              <a:rPr lang="en-US" sz="4800" dirty="0"/>
              <a:t>anagement </a:t>
            </a:r>
            <a:r>
              <a:rPr lang="en-US" sz="6000" b="1" dirty="0">
                <a:solidFill>
                  <a:srgbClr val="273C3F"/>
                </a:solidFill>
              </a:rPr>
              <a:t>D</a:t>
            </a:r>
            <a:r>
              <a:rPr lang="en-US" sz="4800" dirty="0"/>
              <a:t>ata</a:t>
            </a:r>
            <a:r>
              <a:rPr lang="en-US" sz="6000" b="1" dirty="0">
                <a:solidFill>
                  <a:srgbClr val="273C3F"/>
                </a:solidFill>
              </a:rPr>
              <a:t>B</a:t>
            </a:r>
            <a:r>
              <a:rPr lang="en-US" sz="4800" dirty="0"/>
              <a:t>ase</a:t>
            </a:r>
          </a:p>
        </p:txBody>
      </p:sp>
      <p:pic>
        <p:nvPicPr>
          <p:cNvPr id="10" name="Picture 9" descr="A picture containing text, vector graphics&#10;&#10;Description automatically generated">
            <a:extLst>
              <a:ext uri="{FF2B5EF4-FFF2-40B4-BE49-F238E27FC236}">
                <a16:creationId xmlns:a16="http://schemas.microsoft.com/office/drawing/2014/main" id="{40062C97-70F9-A540-8DAF-D9B6D7025C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432" y="3171825"/>
            <a:ext cx="2420181" cy="3073245"/>
          </a:xfrm>
          <a:prstGeom prst="rect">
            <a:avLst/>
          </a:prstGeom>
        </p:spPr>
      </p:pic>
      <p:sp>
        <p:nvSpPr>
          <p:cNvPr id="11" name="TextBox 10">
            <a:extLst>
              <a:ext uri="{FF2B5EF4-FFF2-40B4-BE49-F238E27FC236}">
                <a16:creationId xmlns:a16="http://schemas.microsoft.com/office/drawing/2014/main" id="{084553C5-731F-FB4A-8DC3-C902638564A4}"/>
              </a:ext>
            </a:extLst>
          </p:cNvPr>
          <p:cNvSpPr txBox="1"/>
          <p:nvPr/>
        </p:nvSpPr>
        <p:spPr>
          <a:xfrm>
            <a:off x="5672138" y="5475688"/>
            <a:ext cx="1109599" cy="461665"/>
          </a:xfrm>
          <a:prstGeom prst="rect">
            <a:avLst/>
          </a:prstGeom>
          <a:noFill/>
        </p:spPr>
        <p:txBody>
          <a:bodyPr wrap="none" rtlCol="0">
            <a:spAutoFit/>
          </a:bodyPr>
          <a:lstStyle/>
          <a:p>
            <a:r>
              <a:rPr lang="en-US" sz="2400" b="1" dirty="0">
                <a:solidFill>
                  <a:srgbClr val="273C3F"/>
                </a:solidFill>
              </a:rPr>
              <a:t>CMDB</a:t>
            </a:r>
          </a:p>
        </p:txBody>
      </p:sp>
      <p:sp>
        <p:nvSpPr>
          <p:cNvPr id="12" name="Rounded Rectangular Callout 11">
            <a:extLst>
              <a:ext uri="{FF2B5EF4-FFF2-40B4-BE49-F238E27FC236}">
                <a16:creationId xmlns:a16="http://schemas.microsoft.com/office/drawing/2014/main" id="{BCA72DA8-3C09-AE43-B199-5F1460C34265}"/>
              </a:ext>
            </a:extLst>
          </p:cNvPr>
          <p:cNvSpPr/>
          <p:nvPr/>
        </p:nvSpPr>
        <p:spPr>
          <a:xfrm>
            <a:off x="5781674" y="2844242"/>
            <a:ext cx="2647951" cy="952081"/>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What is that?</a:t>
            </a:r>
          </a:p>
        </p:txBody>
      </p:sp>
    </p:spTree>
    <p:extLst>
      <p:ext uri="{BB962C8B-B14F-4D97-AF65-F5344CB8AC3E}">
        <p14:creationId xmlns:p14="http://schemas.microsoft.com/office/powerpoint/2010/main" val="303352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8" name="Picture 7" descr="A picture containing text, vector graphics&#10;&#10;Description automatically generated">
            <a:extLst>
              <a:ext uri="{FF2B5EF4-FFF2-40B4-BE49-F238E27FC236}">
                <a16:creationId xmlns:a16="http://schemas.microsoft.com/office/drawing/2014/main" id="{E76C5387-866F-1042-9689-E20D47B86A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654" y="1397218"/>
            <a:ext cx="753819" cy="957231"/>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132FEFC9-5EF1-514C-B0B0-4FCEE88F775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9C2EAACC-5A5D-1F40-9C90-A8B0C9E8E59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pic>
        <p:nvPicPr>
          <p:cNvPr id="12" name="Picture 11" descr="Diagram, engineering drawing&#10;&#10;Description automatically generated">
            <a:extLst>
              <a:ext uri="{FF2B5EF4-FFF2-40B4-BE49-F238E27FC236}">
                <a16:creationId xmlns:a16="http://schemas.microsoft.com/office/drawing/2014/main" id="{A90B23F3-3DBB-464E-B415-CD2BC9954F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2145564"/>
            <a:ext cx="3479500" cy="2785314"/>
          </a:xfrm>
          <a:prstGeom prst="rect">
            <a:avLst/>
          </a:prstGeom>
        </p:spPr>
      </p:pic>
      <p:pic>
        <p:nvPicPr>
          <p:cNvPr id="13" name="Picture 12" descr="Diagram, engineering drawing&#10;&#10;Description automatically generated">
            <a:extLst>
              <a:ext uri="{FF2B5EF4-FFF2-40B4-BE49-F238E27FC236}">
                <a16:creationId xmlns:a16="http://schemas.microsoft.com/office/drawing/2014/main" id="{650F3D21-E6D7-7C4E-94B4-498C1D6758A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5647" y="1776829"/>
            <a:ext cx="3479500" cy="2785314"/>
          </a:xfrm>
          <a:prstGeom prst="rect">
            <a:avLst/>
          </a:prstGeom>
        </p:spPr>
      </p:pic>
      <p:pic>
        <p:nvPicPr>
          <p:cNvPr id="14" name="Picture 13" descr="Diagram, engineering drawing&#10;&#10;Description automatically generated">
            <a:extLst>
              <a:ext uri="{FF2B5EF4-FFF2-40B4-BE49-F238E27FC236}">
                <a16:creationId xmlns:a16="http://schemas.microsoft.com/office/drawing/2014/main" id="{84A71C2B-1D4A-3A45-B4AD-7BCE610294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4290" y="4199966"/>
            <a:ext cx="3479500" cy="2785314"/>
          </a:xfrm>
          <a:prstGeom prst="rect">
            <a:avLst/>
          </a:prstGeom>
        </p:spPr>
      </p:pic>
      <p:pic>
        <p:nvPicPr>
          <p:cNvPr id="15" name="Picture 14" descr="Diagram, engineering drawing&#10;&#10;Description automatically generated">
            <a:extLst>
              <a:ext uri="{FF2B5EF4-FFF2-40B4-BE49-F238E27FC236}">
                <a16:creationId xmlns:a16="http://schemas.microsoft.com/office/drawing/2014/main" id="{512547D4-D04A-0F48-B272-ED847F8A66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33889" y="2988398"/>
            <a:ext cx="3479500" cy="2785314"/>
          </a:xfrm>
          <a:prstGeom prst="rect">
            <a:avLst/>
          </a:prstGeom>
        </p:spPr>
      </p:pic>
      <p:pic>
        <p:nvPicPr>
          <p:cNvPr id="16" name="Picture 15" descr="Diagram, engineering drawing&#10;&#10;Description automatically generated">
            <a:extLst>
              <a:ext uri="{FF2B5EF4-FFF2-40B4-BE49-F238E27FC236}">
                <a16:creationId xmlns:a16="http://schemas.microsoft.com/office/drawing/2014/main" id="{6390940E-A15F-5B41-B400-C9862B3FDF9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02216" y="3169486"/>
            <a:ext cx="3479500" cy="2785314"/>
          </a:xfrm>
          <a:prstGeom prst="rect">
            <a:avLst/>
          </a:prstGeom>
        </p:spPr>
      </p:pic>
      <p:pic>
        <p:nvPicPr>
          <p:cNvPr id="17" name="Picture 16" descr="Diagram, engineering drawing&#10;&#10;Description automatically generated">
            <a:extLst>
              <a:ext uri="{FF2B5EF4-FFF2-40B4-BE49-F238E27FC236}">
                <a16:creationId xmlns:a16="http://schemas.microsoft.com/office/drawing/2014/main" id="{724E1072-1CC1-B74A-B361-619FFE5DAE1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80410" y="1532101"/>
            <a:ext cx="3479500" cy="2785314"/>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BEB4FBEA-CA07-3C4A-9767-D49546B6C20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87020" y="418246"/>
            <a:ext cx="3479500" cy="2785314"/>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A5297494-6F80-304E-8A06-32FBF5356F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2773" y="2866034"/>
            <a:ext cx="3479500" cy="2785314"/>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965F594E-392F-8249-B445-C52252676FD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5368" y="1041049"/>
            <a:ext cx="3479500" cy="2785314"/>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548CB63C-FE3A-C544-8A9B-42DC66628E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03052" y="528834"/>
            <a:ext cx="3479500" cy="2785314"/>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9E986701-D3FF-9E43-A83E-20EF142C5A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8992" y="4258691"/>
            <a:ext cx="3479500" cy="278531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BDB3F1E6-75F5-9948-86C4-CC212BA461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7398" y="3247991"/>
            <a:ext cx="3479500" cy="2785314"/>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5A5879FF-86B9-D840-985E-A5C047AF0D6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275" y="1628758"/>
            <a:ext cx="3479500" cy="2785314"/>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6ADE43E8-D571-D340-8F7A-D85A0E7240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24541" y="4258691"/>
            <a:ext cx="3479500" cy="2785314"/>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BAF8B633-CA39-E44C-9D77-9968254C87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14680" y="930207"/>
            <a:ext cx="3479500" cy="2785314"/>
          </a:xfrm>
          <a:prstGeom prst="rect">
            <a:avLst/>
          </a:prstGeom>
        </p:spPr>
      </p:pic>
      <p:pic>
        <p:nvPicPr>
          <p:cNvPr id="27" name="Picture 26" descr="Diagram, engineering drawing&#10;&#10;Description automatically generated">
            <a:extLst>
              <a:ext uri="{FF2B5EF4-FFF2-40B4-BE49-F238E27FC236}">
                <a16:creationId xmlns:a16="http://schemas.microsoft.com/office/drawing/2014/main" id="{5FE4D52C-47AA-394A-AB63-439CB0E6A1D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2909" y="2934412"/>
            <a:ext cx="3479500" cy="2785314"/>
          </a:xfrm>
          <a:prstGeom prst="rect">
            <a:avLst/>
          </a:prstGeom>
        </p:spPr>
      </p:pic>
      <p:pic>
        <p:nvPicPr>
          <p:cNvPr id="28" name="Picture 27" descr="Diagram, engineering drawing&#10;&#10;Description automatically generated">
            <a:extLst>
              <a:ext uri="{FF2B5EF4-FFF2-40B4-BE49-F238E27FC236}">
                <a16:creationId xmlns:a16="http://schemas.microsoft.com/office/drawing/2014/main" id="{CFEF74B1-6D12-E546-9F99-9C29445450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50359" y="4381055"/>
            <a:ext cx="3479500" cy="2785314"/>
          </a:xfrm>
          <a:prstGeom prst="rect">
            <a:avLst/>
          </a:prstGeom>
        </p:spPr>
      </p:pic>
      <p:pic>
        <p:nvPicPr>
          <p:cNvPr id="29" name="Picture 28" descr="Diagram, engineering drawing&#10;&#10;Description automatically generated">
            <a:extLst>
              <a:ext uri="{FF2B5EF4-FFF2-40B4-BE49-F238E27FC236}">
                <a16:creationId xmlns:a16="http://schemas.microsoft.com/office/drawing/2014/main" id="{4F2FE599-8604-1F41-8505-27F8046D84D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88535" y="4381055"/>
            <a:ext cx="3479500" cy="2785314"/>
          </a:xfrm>
          <a:prstGeom prst="rect">
            <a:avLst/>
          </a:prstGeom>
        </p:spPr>
      </p:pic>
      <p:pic>
        <p:nvPicPr>
          <p:cNvPr id="30" name="Picture 29" descr="Diagram, engineering drawing&#10;&#10;Description automatically generated">
            <a:extLst>
              <a:ext uri="{FF2B5EF4-FFF2-40B4-BE49-F238E27FC236}">
                <a16:creationId xmlns:a16="http://schemas.microsoft.com/office/drawing/2014/main" id="{7099DBD4-2286-EB4E-ACF5-03EE2F0F08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668" y="1989486"/>
            <a:ext cx="3479500" cy="2785314"/>
          </a:xfrm>
          <a:prstGeom prst="rect">
            <a:avLst/>
          </a:prstGeom>
        </p:spPr>
      </p:pic>
      <p:pic>
        <p:nvPicPr>
          <p:cNvPr id="31" name="Picture 30" descr="Diagram, engineering drawing&#10;&#10;Description automatically generated">
            <a:extLst>
              <a:ext uri="{FF2B5EF4-FFF2-40B4-BE49-F238E27FC236}">
                <a16:creationId xmlns:a16="http://schemas.microsoft.com/office/drawing/2014/main" id="{947544B5-2EEB-F04C-947B-918EB6DE2F2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3809" y="2514299"/>
            <a:ext cx="3479500" cy="2785314"/>
          </a:xfrm>
          <a:prstGeom prst="rect">
            <a:avLst/>
          </a:prstGeom>
        </p:spPr>
      </p:pic>
    </p:spTree>
    <p:extLst>
      <p:ext uri="{BB962C8B-B14F-4D97-AF65-F5344CB8AC3E}">
        <p14:creationId xmlns:p14="http://schemas.microsoft.com/office/powerpoint/2010/main" val="175585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8" name="Picture 7" descr="A picture containing text, vector graphics&#10;&#10;Description automatically generated">
            <a:extLst>
              <a:ext uri="{FF2B5EF4-FFF2-40B4-BE49-F238E27FC236}">
                <a16:creationId xmlns:a16="http://schemas.microsoft.com/office/drawing/2014/main" id="{E76C5387-866F-1042-9689-E20D47B86A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654" y="1397218"/>
            <a:ext cx="753819" cy="957231"/>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132FEFC9-5EF1-514C-B0B0-4FCEE88F775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9C2EAACC-5A5D-1F40-9C90-A8B0C9E8E59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4072686"/>
            <a:ext cx="3479500" cy="2785314"/>
          </a:xfrm>
          <a:prstGeom prst="rect">
            <a:avLst/>
          </a:prstGeom>
        </p:spPr>
      </p:pic>
      <p:pic>
        <p:nvPicPr>
          <p:cNvPr id="12" name="Picture 11" descr="Diagram, engineering drawing&#10;&#10;Description automatically generated">
            <a:extLst>
              <a:ext uri="{FF2B5EF4-FFF2-40B4-BE49-F238E27FC236}">
                <a16:creationId xmlns:a16="http://schemas.microsoft.com/office/drawing/2014/main" id="{A90B23F3-3DBB-464E-B415-CD2BC9954F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1824" y="2145564"/>
            <a:ext cx="3479500" cy="2785314"/>
          </a:xfrm>
          <a:prstGeom prst="rect">
            <a:avLst/>
          </a:prstGeom>
        </p:spPr>
      </p:pic>
      <p:pic>
        <p:nvPicPr>
          <p:cNvPr id="13" name="Picture 12" descr="Diagram, engineering drawing&#10;&#10;Description automatically generated">
            <a:extLst>
              <a:ext uri="{FF2B5EF4-FFF2-40B4-BE49-F238E27FC236}">
                <a16:creationId xmlns:a16="http://schemas.microsoft.com/office/drawing/2014/main" id="{650F3D21-E6D7-7C4E-94B4-498C1D6758A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5647" y="1776829"/>
            <a:ext cx="3479500" cy="2785314"/>
          </a:xfrm>
          <a:prstGeom prst="rect">
            <a:avLst/>
          </a:prstGeom>
        </p:spPr>
      </p:pic>
      <p:pic>
        <p:nvPicPr>
          <p:cNvPr id="14" name="Picture 13" descr="Diagram, engineering drawing&#10;&#10;Description automatically generated">
            <a:extLst>
              <a:ext uri="{FF2B5EF4-FFF2-40B4-BE49-F238E27FC236}">
                <a16:creationId xmlns:a16="http://schemas.microsoft.com/office/drawing/2014/main" id="{84A71C2B-1D4A-3A45-B4AD-7BCE610294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4290" y="4199966"/>
            <a:ext cx="3479500" cy="2785314"/>
          </a:xfrm>
          <a:prstGeom prst="rect">
            <a:avLst/>
          </a:prstGeom>
        </p:spPr>
      </p:pic>
      <p:pic>
        <p:nvPicPr>
          <p:cNvPr id="15" name="Picture 14" descr="Diagram, engineering drawing&#10;&#10;Description automatically generated">
            <a:extLst>
              <a:ext uri="{FF2B5EF4-FFF2-40B4-BE49-F238E27FC236}">
                <a16:creationId xmlns:a16="http://schemas.microsoft.com/office/drawing/2014/main" id="{512547D4-D04A-0F48-B272-ED847F8A66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33889" y="2988398"/>
            <a:ext cx="3479500" cy="2785314"/>
          </a:xfrm>
          <a:prstGeom prst="rect">
            <a:avLst/>
          </a:prstGeom>
        </p:spPr>
      </p:pic>
      <p:pic>
        <p:nvPicPr>
          <p:cNvPr id="16" name="Picture 15" descr="Diagram, engineering drawing&#10;&#10;Description automatically generated">
            <a:extLst>
              <a:ext uri="{FF2B5EF4-FFF2-40B4-BE49-F238E27FC236}">
                <a16:creationId xmlns:a16="http://schemas.microsoft.com/office/drawing/2014/main" id="{6390940E-A15F-5B41-B400-C9862B3FDF9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02216" y="3169486"/>
            <a:ext cx="3479500" cy="2785314"/>
          </a:xfrm>
          <a:prstGeom prst="rect">
            <a:avLst/>
          </a:prstGeom>
        </p:spPr>
      </p:pic>
      <p:pic>
        <p:nvPicPr>
          <p:cNvPr id="17" name="Picture 16" descr="Diagram, engineering drawing&#10;&#10;Description automatically generated">
            <a:extLst>
              <a:ext uri="{FF2B5EF4-FFF2-40B4-BE49-F238E27FC236}">
                <a16:creationId xmlns:a16="http://schemas.microsoft.com/office/drawing/2014/main" id="{724E1072-1CC1-B74A-B361-619FFE5DAE1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80410" y="1532101"/>
            <a:ext cx="3479500" cy="2785314"/>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BEB4FBEA-CA07-3C4A-9767-D49546B6C20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87020" y="418246"/>
            <a:ext cx="3479500" cy="2785314"/>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A5297494-6F80-304E-8A06-32FBF5356F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2773" y="2866034"/>
            <a:ext cx="3479500" cy="2785314"/>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965F594E-392F-8249-B445-C52252676FD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5368" y="1041049"/>
            <a:ext cx="3479500" cy="2785314"/>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548CB63C-FE3A-C544-8A9B-42DC66628E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03052" y="528834"/>
            <a:ext cx="3479500" cy="2785314"/>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9E986701-D3FF-9E43-A83E-20EF142C5A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8992" y="4258691"/>
            <a:ext cx="3479500" cy="278531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BDB3F1E6-75F5-9948-86C4-CC212BA461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7398" y="3247991"/>
            <a:ext cx="3479500" cy="2785314"/>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5A5879FF-86B9-D840-985E-A5C047AF0D6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275" y="1628758"/>
            <a:ext cx="3479500" cy="2785314"/>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6ADE43E8-D571-D340-8F7A-D85A0E7240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24541" y="4258691"/>
            <a:ext cx="3479500" cy="2785314"/>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BAF8B633-CA39-E44C-9D77-9968254C87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14680" y="930207"/>
            <a:ext cx="3479500" cy="2785314"/>
          </a:xfrm>
          <a:prstGeom prst="rect">
            <a:avLst/>
          </a:prstGeom>
        </p:spPr>
      </p:pic>
      <p:pic>
        <p:nvPicPr>
          <p:cNvPr id="27" name="Picture 26" descr="Diagram, engineering drawing&#10;&#10;Description automatically generated">
            <a:extLst>
              <a:ext uri="{FF2B5EF4-FFF2-40B4-BE49-F238E27FC236}">
                <a16:creationId xmlns:a16="http://schemas.microsoft.com/office/drawing/2014/main" id="{5FE4D52C-47AA-394A-AB63-439CB0E6A1D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2909" y="2934412"/>
            <a:ext cx="3479500" cy="2785314"/>
          </a:xfrm>
          <a:prstGeom prst="rect">
            <a:avLst/>
          </a:prstGeom>
        </p:spPr>
      </p:pic>
      <p:pic>
        <p:nvPicPr>
          <p:cNvPr id="28" name="Picture 27" descr="Diagram, engineering drawing&#10;&#10;Description automatically generated">
            <a:extLst>
              <a:ext uri="{FF2B5EF4-FFF2-40B4-BE49-F238E27FC236}">
                <a16:creationId xmlns:a16="http://schemas.microsoft.com/office/drawing/2014/main" id="{CFEF74B1-6D12-E546-9F99-9C29445450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50359" y="4381055"/>
            <a:ext cx="3479500" cy="2785314"/>
          </a:xfrm>
          <a:prstGeom prst="rect">
            <a:avLst/>
          </a:prstGeom>
        </p:spPr>
      </p:pic>
      <p:pic>
        <p:nvPicPr>
          <p:cNvPr id="29" name="Picture 28" descr="Diagram, engineering drawing&#10;&#10;Description automatically generated">
            <a:extLst>
              <a:ext uri="{FF2B5EF4-FFF2-40B4-BE49-F238E27FC236}">
                <a16:creationId xmlns:a16="http://schemas.microsoft.com/office/drawing/2014/main" id="{4F2FE599-8604-1F41-8505-27F8046D84D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88535" y="4381055"/>
            <a:ext cx="3479500" cy="2785314"/>
          </a:xfrm>
          <a:prstGeom prst="rect">
            <a:avLst/>
          </a:prstGeom>
        </p:spPr>
      </p:pic>
      <p:pic>
        <p:nvPicPr>
          <p:cNvPr id="30" name="Picture 29" descr="Diagram, engineering drawing&#10;&#10;Description automatically generated">
            <a:extLst>
              <a:ext uri="{FF2B5EF4-FFF2-40B4-BE49-F238E27FC236}">
                <a16:creationId xmlns:a16="http://schemas.microsoft.com/office/drawing/2014/main" id="{7099DBD4-2286-EB4E-ACF5-03EE2F0F08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668" y="1989486"/>
            <a:ext cx="3479500" cy="2785314"/>
          </a:xfrm>
          <a:prstGeom prst="rect">
            <a:avLst/>
          </a:prstGeom>
        </p:spPr>
      </p:pic>
      <p:pic>
        <p:nvPicPr>
          <p:cNvPr id="31" name="Picture 30" descr="Diagram, engineering drawing&#10;&#10;Description automatically generated">
            <a:extLst>
              <a:ext uri="{FF2B5EF4-FFF2-40B4-BE49-F238E27FC236}">
                <a16:creationId xmlns:a16="http://schemas.microsoft.com/office/drawing/2014/main" id="{947544B5-2EEB-F04C-947B-918EB6DE2F2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3809" y="2514299"/>
            <a:ext cx="3479500" cy="2785314"/>
          </a:xfrm>
          <a:prstGeom prst="rect">
            <a:avLst/>
          </a:prstGeom>
        </p:spPr>
      </p:pic>
      <p:sp>
        <p:nvSpPr>
          <p:cNvPr id="32" name="Rounded Rectangular Callout 31">
            <a:extLst>
              <a:ext uri="{FF2B5EF4-FFF2-40B4-BE49-F238E27FC236}">
                <a16:creationId xmlns:a16="http://schemas.microsoft.com/office/drawing/2014/main" id="{9AB754F6-8EDD-5B47-A535-15BCE3E3A1CB}"/>
              </a:ext>
            </a:extLst>
          </p:cNvPr>
          <p:cNvSpPr/>
          <p:nvPr/>
        </p:nvSpPr>
        <p:spPr>
          <a:xfrm>
            <a:off x="2445672" y="2124347"/>
            <a:ext cx="6189475" cy="2801310"/>
          </a:xfrm>
          <a:prstGeom prst="wedgeRoundRectCallout">
            <a:avLst>
              <a:gd name="adj1" fmla="val -77334"/>
              <a:gd name="adj2" fmla="val -63845"/>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Comic Sans MS" panose="030F0902030302020204" pitchFamily="66" charset="0"/>
              </a:rPr>
              <a:t>HELP!!!!!</a:t>
            </a:r>
          </a:p>
        </p:txBody>
      </p:sp>
    </p:spTree>
    <p:extLst>
      <p:ext uri="{BB962C8B-B14F-4D97-AF65-F5344CB8AC3E}">
        <p14:creationId xmlns:p14="http://schemas.microsoft.com/office/powerpoint/2010/main" val="300880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CMDB?</a:t>
            </a:r>
          </a:p>
        </p:txBody>
      </p:sp>
      <p:sp>
        <p:nvSpPr>
          <p:cNvPr id="3" name="Content Placeholder 2">
            <a:extLst>
              <a:ext uri="{FF2B5EF4-FFF2-40B4-BE49-F238E27FC236}">
                <a16:creationId xmlns:a16="http://schemas.microsoft.com/office/drawing/2014/main" id="{9A65CA71-600B-4144-B642-AA6963BEF034}"/>
              </a:ext>
            </a:extLst>
          </p:cNvPr>
          <p:cNvSpPr>
            <a:spLocks noGrp="1"/>
          </p:cNvSpPr>
          <p:nvPr>
            <p:ph idx="1"/>
          </p:nvPr>
        </p:nvSpPr>
        <p:spPr>
          <a:xfrm>
            <a:off x="461005" y="1743120"/>
            <a:ext cx="5836278" cy="4537435"/>
          </a:xfrm>
        </p:spPr>
        <p:txBody>
          <a:bodyPr>
            <a:normAutofit/>
          </a:bodyPr>
          <a:lstStyle/>
          <a:p>
            <a:r>
              <a:rPr lang="en-US" sz="2000" dirty="0">
                <a:solidFill>
                  <a:schemeClr val="tx1"/>
                </a:solidFill>
                <a:latin typeface="Arial" panose="020B0604020202020204" pitchFamily="34" charset="0"/>
                <a:cs typeface="Arial" panose="020B0604020202020204" pitchFamily="34" charset="0"/>
              </a:rPr>
              <a:t>A Configuration Management Database is a warehouse of data describing an organization’s IT assets and how they are configured and work together to provide value to the company.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 Configuration Management process depends on the CMDB to answer the questions we just discussed.</a:t>
            </a:r>
          </a:p>
        </p:txBody>
      </p:sp>
      <p:sp>
        <p:nvSpPr>
          <p:cNvPr id="4" name="Can 3">
            <a:extLst>
              <a:ext uri="{FF2B5EF4-FFF2-40B4-BE49-F238E27FC236}">
                <a16:creationId xmlns:a16="http://schemas.microsoft.com/office/drawing/2014/main" id="{4C05856D-719E-E84F-95D4-4EF4B86915A5}"/>
              </a:ext>
            </a:extLst>
          </p:cNvPr>
          <p:cNvSpPr/>
          <p:nvPr/>
        </p:nvSpPr>
        <p:spPr>
          <a:xfrm>
            <a:off x="7677715" y="3429000"/>
            <a:ext cx="3547276" cy="2851555"/>
          </a:xfrm>
          <a:prstGeom prst="can">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CMDB</a:t>
            </a:r>
          </a:p>
        </p:txBody>
      </p:sp>
      <p:pic>
        <p:nvPicPr>
          <p:cNvPr id="9" name="Picture 8" descr="A picture containing text, vector graphics&#10;&#10;Description automatically generated">
            <a:extLst>
              <a:ext uri="{FF2B5EF4-FFF2-40B4-BE49-F238E27FC236}">
                <a16:creationId xmlns:a16="http://schemas.microsoft.com/office/drawing/2014/main" id="{B0B7AE81-7393-324F-8064-BA39381308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95266" y="1828630"/>
            <a:ext cx="1650804" cy="2096258"/>
          </a:xfrm>
          <a:prstGeom prst="rect">
            <a:avLst/>
          </a:prstGeom>
        </p:spPr>
      </p:pic>
      <p:sp>
        <p:nvSpPr>
          <p:cNvPr id="10" name="Rounded Rectangular Callout 9">
            <a:extLst>
              <a:ext uri="{FF2B5EF4-FFF2-40B4-BE49-F238E27FC236}">
                <a16:creationId xmlns:a16="http://schemas.microsoft.com/office/drawing/2014/main" id="{3AD8E20F-CFFF-E840-BF51-11830719964A}"/>
              </a:ext>
            </a:extLst>
          </p:cNvPr>
          <p:cNvSpPr/>
          <p:nvPr/>
        </p:nvSpPr>
        <p:spPr>
          <a:xfrm>
            <a:off x="9354009" y="1503452"/>
            <a:ext cx="1693732" cy="815481"/>
          </a:xfrm>
          <a:prstGeom prst="wedgeRoundRectCallout">
            <a:avLst>
              <a:gd name="adj1" fmla="val -64120"/>
              <a:gd name="adj2" fmla="val 83585"/>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902030302020204" pitchFamily="66" charset="0"/>
              </a:rPr>
              <a:t>I have a few questions…</a:t>
            </a:r>
          </a:p>
        </p:txBody>
      </p:sp>
      <p:grpSp>
        <p:nvGrpSpPr>
          <p:cNvPr id="22" name="Group 21">
            <a:extLst>
              <a:ext uri="{FF2B5EF4-FFF2-40B4-BE49-F238E27FC236}">
                <a16:creationId xmlns:a16="http://schemas.microsoft.com/office/drawing/2014/main" id="{9615F21C-319C-674D-BD7D-197DAF3EF163}"/>
              </a:ext>
            </a:extLst>
          </p:cNvPr>
          <p:cNvGrpSpPr/>
          <p:nvPr/>
        </p:nvGrpSpPr>
        <p:grpSpPr>
          <a:xfrm>
            <a:off x="7677714" y="4718548"/>
            <a:ext cx="3547276" cy="1476166"/>
            <a:chOff x="7885716" y="4731288"/>
            <a:chExt cx="3547276" cy="1476166"/>
          </a:xfrm>
        </p:grpSpPr>
        <p:pic>
          <p:nvPicPr>
            <p:cNvPr id="14" name="Picture 13" descr="Diagram, engineering drawing&#10;&#10;Description automatically generated">
              <a:extLst>
                <a:ext uri="{FF2B5EF4-FFF2-40B4-BE49-F238E27FC236}">
                  <a16:creationId xmlns:a16="http://schemas.microsoft.com/office/drawing/2014/main" id="{8ED58243-C2BB-F04D-A8E1-94CBA60183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85716" y="4731288"/>
              <a:ext cx="1844072" cy="1476166"/>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FCC0632F-DD3D-FF40-B507-39427CBEA37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588920" y="4731288"/>
              <a:ext cx="1844072" cy="1476166"/>
            </a:xfrm>
            <a:prstGeom prst="rect">
              <a:avLst/>
            </a:prstGeom>
          </p:spPr>
        </p:pic>
      </p:grpSp>
    </p:spTree>
    <p:extLst>
      <p:ext uri="{BB962C8B-B14F-4D97-AF65-F5344CB8AC3E}">
        <p14:creationId xmlns:p14="http://schemas.microsoft.com/office/powerpoint/2010/main" val="96622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Classes, CI’s, Attributes</a:t>
            </a:r>
          </a:p>
        </p:txBody>
      </p:sp>
      <p:sp>
        <p:nvSpPr>
          <p:cNvPr id="4" name="Content Placeholder 3">
            <a:extLst>
              <a:ext uri="{FF2B5EF4-FFF2-40B4-BE49-F238E27FC236}">
                <a16:creationId xmlns:a16="http://schemas.microsoft.com/office/drawing/2014/main" id="{3B6984F7-2C35-3946-A2D0-99A9DC9CE498}"/>
              </a:ext>
            </a:extLst>
          </p:cNvPr>
          <p:cNvSpPr>
            <a:spLocks noGrp="1"/>
          </p:cNvSpPr>
          <p:nvPr>
            <p:ph idx="1"/>
          </p:nvPr>
        </p:nvSpPr>
        <p:spPr>
          <a:xfrm>
            <a:off x="2229943" y="1930449"/>
            <a:ext cx="7324557" cy="4295955"/>
          </a:xfrm>
          <a:prstGeom prst="can">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 </a:t>
            </a:r>
          </a:p>
        </p:txBody>
      </p:sp>
      <p:sp>
        <p:nvSpPr>
          <p:cNvPr id="11" name="TextBox 10">
            <a:extLst>
              <a:ext uri="{FF2B5EF4-FFF2-40B4-BE49-F238E27FC236}">
                <a16:creationId xmlns:a16="http://schemas.microsoft.com/office/drawing/2014/main" id="{5EEA9C64-6950-164D-BE0A-7050ACFBC3A0}"/>
              </a:ext>
            </a:extLst>
          </p:cNvPr>
          <p:cNvSpPr txBox="1"/>
          <p:nvPr/>
        </p:nvSpPr>
        <p:spPr>
          <a:xfrm>
            <a:off x="3514338" y="3391108"/>
            <a:ext cx="1353256" cy="400110"/>
          </a:xfrm>
          <a:prstGeom prst="rect">
            <a:avLst/>
          </a:prstGeom>
          <a:noFill/>
        </p:spPr>
        <p:txBody>
          <a:bodyPr wrap="none" rtlCol="0">
            <a:spAutoFit/>
          </a:bodyPr>
          <a:lstStyle/>
          <a:p>
            <a:r>
              <a:rPr lang="en-US" sz="2000" b="1" dirty="0"/>
              <a:t>Hardware</a:t>
            </a:r>
          </a:p>
        </p:txBody>
      </p:sp>
      <p:graphicFrame>
        <p:nvGraphicFramePr>
          <p:cNvPr id="50" name="Table 50">
            <a:extLst>
              <a:ext uri="{FF2B5EF4-FFF2-40B4-BE49-F238E27FC236}">
                <a16:creationId xmlns:a16="http://schemas.microsoft.com/office/drawing/2014/main" id="{912733B8-311B-5A44-988F-E77DDB75358B}"/>
              </a:ext>
            </a:extLst>
          </p:cNvPr>
          <p:cNvGraphicFramePr>
            <a:graphicFrameLocks noGrp="1"/>
          </p:cNvGraphicFramePr>
          <p:nvPr>
            <p:extLst>
              <p:ext uri="{D42A27DB-BD31-4B8C-83A1-F6EECF244321}">
                <p14:modId xmlns:p14="http://schemas.microsoft.com/office/powerpoint/2010/main" val="2245570858"/>
              </p:ext>
            </p:extLst>
          </p:nvPr>
        </p:nvGraphicFramePr>
        <p:xfrm>
          <a:off x="2949676" y="3885117"/>
          <a:ext cx="2482581" cy="1524000"/>
        </p:xfrm>
        <a:graphic>
          <a:graphicData uri="http://schemas.openxmlformats.org/drawingml/2006/table">
            <a:tbl>
              <a:tblPr firstRow="1" bandRow="1">
                <a:tableStyleId>{5C22544A-7EE6-4342-B048-85BDC9FD1C3A}</a:tableStyleId>
              </a:tblPr>
              <a:tblGrid>
                <a:gridCol w="953782">
                  <a:extLst>
                    <a:ext uri="{9D8B030D-6E8A-4147-A177-3AD203B41FA5}">
                      <a16:colId xmlns:a16="http://schemas.microsoft.com/office/drawing/2014/main" val="2543506197"/>
                    </a:ext>
                  </a:extLst>
                </a:gridCol>
                <a:gridCol w="707356">
                  <a:extLst>
                    <a:ext uri="{9D8B030D-6E8A-4147-A177-3AD203B41FA5}">
                      <a16:colId xmlns:a16="http://schemas.microsoft.com/office/drawing/2014/main" val="950740182"/>
                    </a:ext>
                  </a:extLst>
                </a:gridCol>
                <a:gridCol w="821443">
                  <a:extLst>
                    <a:ext uri="{9D8B030D-6E8A-4147-A177-3AD203B41FA5}">
                      <a16:colId xmlns:a16="http://schemas.microsoft.com/office/drawing/2014/main" val="3148938451"/>
                    </a:ext>
                  </a:extLst>
                </a:gridCol>
              </a:tblGrid>
              <a:tr h="201680">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a16="http://schemas.microsoft.com/office/drawing/2014/main" val="2733501499"/>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56623383"/>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02213511"/>
                  </a:ext>
                </a:extLst>
              </a:tr>
            </a:tbl>
          </a:graphicData>
        </a:graphic>
      </p:graphicFrame>
      <p:sp>
        <p:nvSpPr>
          <p:cNvPr id="56" name="TextBox 55">
            <a:extLst>
              <a:ext uri="{FF2B5EF4-FFF2-40B4-BE49-F238E27FC236}">
                <a16:creationId xmlns:a16="http://schemas.microsoft.com/office/drawing/2014/main" id="{53EC2277-ABB4-7442-BD29-C417A659988B}"/>
              </a:ext>
            </a:extLst>
          </p:cNvPr>
          <p:cNvSpPr txBox="1"/>
          <p:nvPr/>
        </p:nvSpPr>
        <p:spPr>
          <a:xfrm>
            <a:off x="5260477" y="2146307"/>
            <a:ext cx="1263487" cy="523220"/>
          </a:xfrm>
          <a:prstGeom prst="rect">
            <a:avLst/>
          </a:prstGeom>
          <a:noFill/>
        </p:spPr>
        <p:txBody>
          <a:bodyPr wrap="none" rtlCol="0">
            <a:spAutoFit/>
          </a:bodyPr>
          <a:lstStyle/>
          <a:p>
            <a:r>
              <a:rPr lang="en-US" sz="2800" b="1" dirty="0"/>
              <a:t>CMDB</a:t>
            </a:r>
          </a:p>
        </p:txBody>
      </p:sp>
      <p:sp>
        <p:nvSpPr>
          <p:cNvPr id="15" name="TextBox 14">
            <a:extLst>
              <a:ext uri="{FF2B5EF4-FFF2-40B4-BE49-F238E27FC236}">
                <a16:creationId xmlns:a16="http://schemas.microsoft.com/office/drawing/2014/main" id="{81CCCA22-D556-7543-AD48-6B4E321E0057}"/>
              </a:ext>
            </a:extLst>
          </p:cNvPr>
          <p:cNvSpPr txBox="1"/>
          <p:nvPr/>
        </p:nvSpPr>
        <p:spPr>
          <a:xfrm>
            <a:off x="6833617" y="3391108"/>
            <a:ext cx="1266693" cy="400110"/>
          </a:xfrm>
          <a:prstGeom prst="rect">
            <a:avLst/>
          </a:prstGeom>
          <a:noFill/>
        </p:spPr>
        <p:txBody>
          <a:bodyPr wrap="none" rtlCol="0">
            <a:spAutoFit/>
          </a:bodyPr>
          <a:lstStyle/>
          <a:p>
            <a:r>
              <a:rPr lang="en-US" sz="2000" b="1" dirty="0"/>
              <a:t>Software</a:t>
            </a:r>
          </a:p>
        </p:txBody>
      </p:sp>
      <p:graphicFrame>
        <p:nvGraphicFramePr>
          <p:cNvPr id="16" name="Table 50">
            <a:extLst>
              <a:ext uri="{FF2B5EF4-FFF2-40B4-BE49-F238E27FC236}">
                <a16:creationId xmlns:a16="http://schemas.microsoft.com/office/drawing/2014/main" id="{3B80976E-2F90-EA4F-BC44-D0B25EDF209F}"/>
              </a:ext>
            </a:extLst>
          </p:cNvPr>
          <p:cNvGraphicFramePr>
            <a:graphicFrameLocks noGrp="1"/>
          </p:cNvGraphicFramePr>
          <p:nvPr>
            <p:extLst>
              <p:ext uri="{D42A27DB-BD31-4B8C-83A1-F6EECF244321}">
                <p14:modId xmlns:p14="http://schemas.microsoft.com/office/powerpoint/2010/main" val="3073437303"/>
              </p:ext>
            </p:extLst>
          </p:nvPr>
        </p:nvGraphicFramePr>
        <p:xfrm>
          <a:off x="6268955" y="3885117"/>
          <a:ext cx="2482581" cy="1524000"/>
        </p:xfrm>
        <a:graphic>
          <a:graphicData uri="http://schemas.openxmlformats.org/drawingml/2006/table">
            <a:tbl>
              <a:tblPr firstRow="1" bandRow="1">
                <a:tableStyleId>{5C22544A-7EE6-4342-B048-85BDC9FD1C3A}</a:tableStyleId>
              </a:tblPr>
              <a:tblGrid>
                <a:gridCol w="953782">
                  <a:extLst>
                    <a:ext uri="{9D8B030D-6E8A-4147-A177-3AD203B41FA5}">
                      <a16:colId xmlns:a16="http://schemas.microsoft.com/office/drawing/2014/main" val="2543506197"/>
                    </a:ext>
                  </a:extLst>
                </a:gridCol>
                <a:gridCol w="707356">
                  <a:extLst>
                    <a:ext uri="{9D8B030D-6E8A-4147-A177-3AD203B41FA5}">
                      <a16:colId xmlns:a16="http://schemas.microsoft.com/office/drawing/2014/main" val="950740182"/>
                    </a:ext>
                  </a:extLst>
                </a:gridCol>
                <a:gridCol w="821443">
                  <a:extLst>
                    <a:ext uri="{9D8B030D-6E8A-4147-A177-3AD203B41FA5}">
                      <a16:colId xmlns:a16="http://schemas.microsoft.com/office/drawing/2014/main" val="3148938451"/>
                    </a:ext>
                  </a:extLst>
                </a:gridCol>
              </a:tblGrid>
              <a:tr h="201680">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a16="http://schemas.microsoft.com/office/drawing/2014/main" val="2733501499"/>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56623383"/>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02213511"/>
                  </a:ext>
                </a:extLst>
              </a:tr>
            </a:tbl>
          </a:graphicData>
        </a:graphic>
      </p:graphicFrame>
    </p:spTree>
    <p:extLst>
      <p:ext uri="{BB962C8B-B14F-4D97-AF65-F5344CB8AC3E}">
        <p14:creationId xmlns:p14="http://schemas.microsoft.com/office/powerpoint/2010/main" val="387293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Classes, CI’s, Attributes</a:t>
            </a:r>
          </a:p>
        </p:txBody>
      </p:sp>
      <p:sp>
        <p:nvSpPr>
          <p:cNvPr id="4" name="Content Placeholder 3">
            <a:extLst>
              <a:ext uri="{FF2B5EF4-FFF2-40B4-BE49-F238E27FC236}">
                <a16:creationId xmlns:a16="http://schemas.microsoft.com/office/drawing/2014/main" id="{3B6984F7-2C35-3946-A2D0-99A9DC9CE498}"/>
              </a:ext>
            </a:extLst>
          </p:cNvPr>
          <p:cNvSpPr>
            <a:spLocks noGrp="1"/>
          </p:cNvSpPr>
          <p:nvPr>
            <p:ph idx="1"/>
          </p:nvPr>
        </p:nvSpPr>
        <p:spPr>
          <a:xfrm>
            <a:off x="2229943" y="1930449"/>
            <a:ext cx="7324557" cy="4295955"/>
          </a:xfrm>
          <a:prstGeom prst="can">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 </a:t>
            </a:r>
          </a:p>
        </p:txBody>
      </p:sp>
      <p:sp>
        <p:nvSpPr>
          <p:cNvPr id="11" name="TextBox 10">
            <a:extLst>
              <a:ext uri="{FF2B5EF4-FFF2-40B4-BE49-F238E27FC236}">
                <a16:creationId xmlns:a16="http://schemas.microsoft.com/office/drawing/2014/main" id="{5EEA9C64-6950-164D-BE0A-7050ACFBC3A0}"/>
              </a:ext>
            </a:extLst>
          </p:cNvPr>
          <p:cNvSpPr txBox="1"/>
          <p:nvPr/>
        </p:nvSpPr>
        <p:spPr>
          <a:xfrm>
            <a:off x="3885293" y="3211927"/>
            <a:ext cx="1353256" cy="400110"/>
          </a:xfrm>
          <a:prstGeom prst="rect">
            <a:avLst/>
          </a:prstGeom>
          <a:noFill/>
        </p:spPr>
        <p:txBody>
          <a:bodyPr wrap="none" rtlCol="0">
            <a:spAutoFit/>
          </a:bodyPr>
          <a:lstStyle/>
          <a:p>
            <a:r>
              <a:rPr lang="en-US" sz="2000" b="1" dirty="0"/>
              <a:t>Hardware</a:t>
            </a:r>
          </a:p>
        </p:txBody>
      </p:sp>
      <p:sp>
        <p:nvSpPr>
          <p:cNvPr id="35" name="TextBox 34">
            <a:extLst>
              <a:ext uri="{FF2B5EF4-FFF2-40B4-BE49-F238E27FC236}">
                <a16:creationId xmlns:a16="http://schemas.microsoft.com/office/drawing/2014/main" id="{CC45CEF8-FE04-B843-9DF0-9CDA1FE357F1}"/>
              </a:ext>
            </a:extLst>
          </p:cNvPr>
          <p:cNvSpPr txBox="1"/>
          <p:nvPr/>
        </p:nvSpPr>
        <p:spPr>
          <a:xfrm>
            <a:off x="1331139" y="4614974"/>
            <a:ext cx="898804" cy="369332"/>
          </a:xfrm>
          <a:prstGeom prst="rect">
            <a:avLst/>
          </a:prstGeom>
          <a:noFill/>
        </p:spPr>
        <p:txBody>
          <a:bodyPr wrap="square" rtlCol="0">
            <a:spAutoFit/>
          </a:bodyPr>
          <a:lstStyle/>
          <a:p>
            <a:pPr algn="ctr"/>
            <a:r>
              <a:rPr lang="en-US" dirty="0"/>
              <a:t>CIs (4)</a:t>
            </a:r>
          </a:p>
        </p:txBody>
      </p:sp>
      <p:sp>
        <p:nvSpPr>
          <p:cNvPr id="47" name="Left Brace 46">
            <a:extLst>
              <a:ext uri="{FF2B5EF4-FFF2-40B4-BE49-F238E27FC236}">
                <a16:creationId xmlns:a16="http://schemas.microsoft.com/office/drawing/2014/main" id="{381E472E-29AC-0B48-9B13-C61A9601A79C}"/>
              </a:ext>
            </a:extLst>
          </p:cNvPr>
          <p:cNvSpPr/>
          <p:nvPr/>
        </p:nvSpPr>
        <p:spPr>
          <a:xfrm>
            <a:off x="2229943" y="4078427"/>
            <a:ext cx="333216" cy="14726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a:extLst>
              <a:ext uri="{FF2B5EF4-FFF2-40B4-BE49-F238E27FC236}">
                <a16:creationId xmlns:a16="http://schemas.microsoft.com/office/drawing/2014/main" id="{A8D17640-3B86-9E45-BA95-635934E87EEA}"/>
              </a:ext>
            </a:extLst>
          </p:cNvPr>
          <p:cNvSpPr/>
          <p:nvPr/>
        </p:nvSpPr>
        <p:spPr>
          <a:xfrm rot="16200000">
            <a:off x="4300756" y="3995803"/>
            <a:ext cx="411466" cy="369945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11A2174C-7050-6B49-A5A8-B1FE5EB87FAD}"/>
              </a:ext>
            </a:extLst>
          </p:cNvPr>
          <p:cNvSpPr txBox="1"/>
          <p:nvPr/>
        </p:nvSpPr>
        <p:spPr>
          <a:xfrm>
            <a:off x="3757336" y="6083110"/>
            <a:ext cx="1609169" cy="369332"/>
          </a:xfrm>
          <a:prstGeom prst="rect">
            <a:avLst/>
          </a:prstGeom>
          <a:noFill/>
        </p:spPr>
        <p:txBody>
          <a:bodyPr wrap="square" rtlCol="0">
            <a:spAutoFit/>
          </a:bodyPr>
          <a:lstStyle/>
          <a:p>
            <a:pPr algn="ctr"/>
            <a:r>
              <a:rPr lang="en-US" dirty="0"/>
              <a:t>Attributes (3)</a:t>
            </a:r>
          </a:p>
        </p:txBody>
      </p:sp>
      <p:graphicFrame>
        <p:nvGraphicFramePr>
          <p:cNvPr id="50" name="Table 50">
            <a:extLst>
              <a:ext uri="{FF2B5EF4-FFF2-40B4-BE49-F238E27FC236}">
                <a16:creationId xmlns:a16="http://schemas.microsoft.com/office/drawing/2014/main" id="{912733B8-311B-5A44-988F-E77DDB75358B}"/>
              </a:ext>
            </a:extLst>
          </p:cNvPr>
          <p:cNvGraphicFramePr>
            <a:graphicFrameLocks noGrp="1"/>
          </p:cNvGraphicFramePr>
          <p:nvPr/>
        </p:nvGraphicFramePr>
        <p:xfrm>
          <a:off x="2656764" y="3687874"/>
          <a:ext cx="3754209" cy="1854200"/>
        </p:xfrm>
        <a:graphic>
          <a:graphicData uri="http://schemas.openxmlformats.org/drawingml/2006/table">
            <a:tbl>
              <a:tblPr firstRow="1" bandRow="1">
                <a:tableStyleId>{5C22544A-7EE6-4342-B048-85BDC9FD1C3A}</a:tableStyleId>
              </a:tblPr>
              <a:tblGrid>
                <a:gridCol w="1442329">
                  <a:extLst>
                    <a:ext uri="{9D8B030D-6E8A-4147-A177-3AD203B41FA5}">
                      <a16:colId xmlns:a16="http://schemas.microsoft.com/office/drawing/2014/main" val="2543506197"/>
                    </a:ext>
                  </a:extLst>
                </a:gridCol>
                <a:gridCol w="1069676">
                  <a:extLst>
                    <a:ext uri="{9D8B030D-6E8A-4147-A177-3AD203B41FA5}">
                      <a16:colId xmlns:a16="http://schemas.microsoft.com/office/drawing/2014/main" val="950740182"/>
                    </a:ext>
                  </a:extLst>
                </a:gridCol>
                <a:gridCol w="1242204">
                  <a:extLst>
                    <a:ext uri="{9D8B030D-6E8A-4147-A177-3AD203B41FA5}">
                      <a16:colId xmlns:a16="http://schemas.microsoft.com/office/drawing/2014/main" val="3148938451"/>
                    </a:ext>
                  </a:extLst>
                </a:gridCol>
              </a:tblGrid>
              <a:tr h="370840">
                <a:tc>
                  <a:txBody>
                    <a:bodyPr/>
                    <a:lstStyle/>
                    <a:p>
                      <a:r>
                        <a:rPr lang="en-US" sz="1400" dirty="0">
                          <a:solidFill>
                            <a:schemeClr val="tx1"/>
                          </a:solidFill>
                        </a:rPr>
                        <a:t>Name</a:t>
                      </a:r>
                    </a:p>
                  </a:txBody>
                  <a:tcPr/>
                </a:tc>
                <a:tc>
                  <a:txBody>
                    <a:bodyPr/>
                    <a:lstStyle/>
                    <a:p>
                      <a:r>
                        <a:rPr lang="en-US" sz="1400" dirty="0">
                          <a:solidFill>
                            <a:schemeClr val="tx1"/>
                          </a:solidFill>
                        </a:rPr>
                        <a:t>Serial #</a:t>
                      </a:r>
                    </a:p>
                  </a:txBody>
                  <a:tcPr/>
                </a:tc>
                <a:tc>
                  <a:txBody>
                    <a:bodyPr/>
                    <a:lstStyle/>
                    <a:p>
                      <a:r>
                        <a:rPr lang="en-US" sz="1400" dirty="0">
                          <a:solidFill>
                            <a:schemeClr val="tx1"/>
                          </a:solidFill>
                        </a:rPr>
                        <a:t>Location</a:t>
                      </a:r>
                    </a:p>
                  </a:txBody>
                  <a:tcPr/>
                </a:tc>
                <a:extLst>
                  <a:ext uri="{0D108BD9-81ED-4DB2-BD59-A6C34878D82A}">
                    <a16:rowId xmlns:a16="http://schemas.microsoft.com/office/drawing/2014/main" val="2733501499"/>
                  </a:ext>
                </a:extLst>
              </a:tr>
              <a:tr h="370840">
                <a:tc>
                  <a:txBody>
                    <a:bodyPr/>
                    <a:lstStyle/>
                    <a:p>
                      <a:r>
                        <a:rPr lang="en-US" sz="1400" dirty="0"/>
                        <a:t>ComputerA</a:t>
                      </a:r>
                    </a:p>
                  </a:txBody>
                  <a:tcPr/>
                </a:tc>
                <a:tc>
                  <a:txBody>
                    <a:bodyPr/>
                    <a:lstStyle/>
                    <a:p>
                      <a:r>
                        <a:rPr lang="en-US" sz="1400" dirty="0"/>
                        <a:t>Z101</a:t>
                      </a:r>
                    </a:p>
                  </a:txBody>
                  <a:tcPr/>
                </a:tc>
                <a:tc>
                  <a:txBody>
                    <a:bodyPr/>
                    <a:lstStyle/>
                    <a:p>
                      <a:r>
                        <a:rPr lang="en-US" sz="1400" dirty="0"/>
                        <a:t>Loc1</a:t>
                      </a:r>
                    </a:p>
                  </a:txBody>
                  <a:tcPr/>
                </a:tc>
                <a:extLst>
                  <a:ext uri="{0D108BD9-81ED-4DB2-BD59-A6C34878D82A}">
                    <a16:rowId xmlns:a16="http://schemas.microsoft.com/office/drawing/2014/main" val="2764905472"/>
                  </a:ext>
                </a:extLst>
              </a:tr>
              <a:tr h="370840">
                <a:tc>
                  <a:txBody>
                    <a:bodyPr/>
                    <a:lstStyle/>
                    <a:p>
                      <a:r>
                        <a:rPr lang="en-US" sz="1400" dirty="0"/>
                        <a:t>Printer1</a:t>
                      </a:r>
                    </a:p>
                  </a:txBody>
                  <a:tcPr/>
                </a:tc>
                <a:tc>
                  <a:txBody>
                    <a:bodyPr/>
                    <a:lstStyle/>
                    <a:p>
                      <a:r>
                        <a:rPr lang="en-US" sz="1400" dirty="0"/>
                        <a:t>XR11</a:t>
                      </a:r>
                    </a:p>
                  </a:txBody>
                  <a:tcPr/>
                </a:tc>
                <a:tc>
                  <a:txBody>
                    <a:bodyPr/>
                    <a:lstStyle/>
                    <a:p>
                      <a:r>
                        <a:rPr lang="en-US" sz="1400" dirty="0"/>
                        <a:t>Loc2</a:t>
                      </a:r>
                    </a:p>
                  </a:txBody>
                  <a:tcPr/>
                </a:tc>
                <a:extLst>
                  <a:ext uri="{0D108BD9-81ED-4DB2-BD59-A6C34878D82A}">
                    <a16:rowId xmlns:a16="http://schemas.microsoft.com/office/drawing/2014/main" val="2305423352"/>
                  </a:ext>
                </a:extLst>
              </a:tr>
              <a:tr h="370840">
                <a:tc>
                  <a:txBody>
                    <a:bodyPr/>
                    <a:lstStyle/>
                    <a:p>
                      <a:r>
                        <a:rPr lang="en-US" sz="1400" dirty="0"/>
                        <a:t>Router2</a:t>
                      </a:r>
                    </a:p>
                  </a:txBody>
                  <a:tcPr/>
                </a:tc>
                <a:tc>
                  <a:txBody>
                    <a:bodyPr/>
                    <a:lstStyle/>
                    <a:p>
                      <a:r>
                        <a:rPr lang="en-US" sz="1400" dirty="0"/>
                        <a:t>JJ23</a:t>
                      </a:r>
                    </a:p>
                  </a:txBody>
                  <a:tcPr/>
                </a:tc>
                <a:tc>
                  <a:txBody>
                    <a:bodyPr/>
                    <a:lstStyle/>
                    <a:p>
                      <a:r>
                        <a:rPr lang="en-US" sz="1400" dirty="0"/>
                        <a:t>Loc2</a:t>
                      </a:r>
                    </a:p>
                  </a:txBody>
                  <a:tcPr/>
                </a:tc>
                <a:extLst>
                  <a:ext uri="{0D108BD9-81ED-4DB2-BD59-A6C34878D82A}">
                    <a16:rowId xmlns:a16="http://schemas.microsoft.com/office/drawing/2014/main" val="656623383"/>
                  </a:ext>
                </a:extLst>
              </a:tr>
              <a:tr h="370840">
                <a:tc>
                  <a:txBody>
                    <a:bodyPr/>
                    <a:lstStyle/>
                    <a:p>
                      <a:r>
                        <a:rPr lang="en-US" sz="1400" dirty="0"/>
                        <a:t>ComputerB</a:t>
                      </a:r>
                    </a:p>
                  </a:txBody>
                  <a:tcPr/>
                </a:tc>
                <a:tc>
                  <a:txBody>
                    <a:bodyPr/>
                    <a:lstStyle/>
                    <a:p>
                      <a:r>
                        <a:rPr lang="en-US" sz="1400" dirty="0"/>
                        <a:t>S11</a:t>
                      </a:r>
                    </a:p>
                  </a:txBody>
                  <a:tcPr/>
                </a:tc>
                <a:tc>
                  <a:txBody>
                    <a:bodyPr/>
                    <a:lstStyle/>
                    <a:p>
                      <a:r>
                        <a:rPr lang="en-US" sz="1400" dirty="0"/>
                        <a:t>Loc1</a:t>
                      </a:r>
                    </a:p>
                  </a:txBody>
                  <a:tcPr/>
                </a:tc>
                <a:extLst>
                  <a:ext uri="{0D108BD9-81ED-4DB2-BD59-A6C34878D82A}">
                    <a16:rowId xmlns:a16="http://schemas.microsoft.com/office/drawing/2014/main" val="2902213511"/>
                  </a:ext>
                </a:extLst>
              </a:tr>
            </a:tbl>
          </a:graphicData>
        </a:graphic>
      </p:graphicFrame>
      <p:pic>
        <p:nvPicPr>
          <p:cNvPr id="55" name="Picture 54">
            <a:extLst>
              <a:ext uri="{FF2B5EF4-FFF2-40B4-BE49-F238E27FC236}">
                <a16:creationId xmlns:a16="http://schemas.microsoft.com/office/drawing/2014/main" id="{CFB5D595-8113-4742-8C77-3370756D8BEC}"/>
              </a:ext>
            </a:extLst>
          </p:cNvPr>
          <p:cNvPicPr>
            <a:picLocks noChangeAspect="1"/>
          </p:cNvPicPr>
          <p:nvPr/>
        </p:nvPicPr>
        <p:blipFill>
          <a:blip r:embed="rId3"/>
          <a:stretch>
            <a:fillRect/>
          </a:stretch>
        </p:blipFill>
        <p:spPr>
          <a:xfrm>
            <a:off x="6831965" y="3612037"/>
            <a:ext cx="2482582" cy="1560955"/>
          </a:xfrm>
          <a:prstGeom prst="rect">
            <a:avLst/>
          </a:prstGeom>
        </p:spPr>
      </p:pic>
      <p:sp>
        <p:nvSpPr>
          <p:cNvPr id="56" name="TextBox 55">
            <a:extLst>
              <a:ext uri="{FF2B5EF4-FFF2-40B4-BE49-F238E27FC236}">
                <a16:creationId xmlns:a16="http://schemas.microsoft.com/office/drawing/2014/main" id="{53EC2277-ABB4-7442-BD29-C417A659988B}"/>
              </a:ext>
            </a:extLst>
          </p:cNvPr>
          <p:cNvSpPr txBox="1"/>
          <p:nvPr/>
        </p:nvSpPr>
        <p:spPr>
          <a:xfrm>
            <a:off x="5260477" y="2146307"/>
            <a:ext cx="1263487" cy="523220"/>
          </a:xfrm>
          <a:prstGeom prst="rect">
            <a:avLst/>
          </a:prstGeom>
          <a:noFill/>
        </p:spPr>
        <p:txBody>
          <a:bodyPr wrap="none" rtlCol="0">
            <a:spAutoFit/>
          </a:bodyPr>
          <a:lstStyle/>
          <a:p>
            <a:r>
              <a:rPr lang="en-US" sz="2800" b="1" dirty="0"/>
              <a:t>CMDB</a:t>
            </a:r>
          </a:p>
        </p:txBody>
      </p:sp>
    </p:spTree>
    <p:extLst>
      <p:ext uri="{BB962C8B-B14F-4D97-AF65-F5344CB8AC3E}">
        <p14:creationId xmlns:p14="http://schemas.microsoft.com/office/powerpoint/2010/main" val="227031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Classes, CI’s, Attributes</a:t>
            </a:r>
          </a:p>
        </p:txBody>
      </p:sp>
      <p:sp>
        <p:nvSpPr>
          <p:cNvPr id="60" name="Rounded Rectangular Callout 59">
            <a:extLst>
              <a:ext uri="{FF2B5EF4-FFF2-40B4-BE49-F238E27FC236}">
                <a16:creationId xmlns:a16="http://schemas.microsoft.com/office/drawing/2014/main" id="{D4D04D5A-AE45-0442-87F5-8CDA26472D5C}"/>
              </a:ext>
            </a:extLst>
          </p:cNvPr>
          <p:cNvSpPr/>
          <p:nvPr/>
        </p:nvSpPr>
        <p:spPr>
          <a:xfrm>
            <a:off x="4601496" y="1480208"/>
            <a:ext cx="3583860" cy="1030421"/>
          </a:xfrm>
          <a:prstGeom prst="wedgeRoundRectCallout">
            <a:avLst>
              <a:gd name="adj1" fmla="val -62433"/>
              <a:gd name="adj2" fmla="val 95849"/>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rPr>
              <a:t>How many hardware CIs?</a:t>
            </a:r>
          </a:p>
        </p:txBody>
      </p:sp>
      <p:pic>
        <p:nvPicPr>
          <p:cNvPr id="7" name="Picture 6" descr="Chart, funnel chart&#10;&#10;Description automatically generated">
            <a:extLst>
              <a:ext uri="{FF2B5EF4-FFF2-40B4-BE49-F238E27FC236}">
                <a16:creationId xmlns:a16="http://schemas.microsoft.com/office/drawing/2014/main" id="{A58C64A0-0CC4-0241-8208-E635FC0D5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496" y="3812391"/>
            <a:ext cx="5337275" cy="2991220"/>
          </a:xfrm>
          <a:prstGeom prst="rect">
            <a:avLst/>
          </a:prstGeom>
        </p:spPr>
      </p:pic>
      <p:pic>
        <p:nvPicPr>
          <p:cNvPr id="59" name="Picture 58" descr="A picture containing text, vector graphics&#10;&#10;Description automatically generated">
            <a:extLst>
              <a:ext uri="{FF2B5EF4-FFF2-40B4-BE49-F238E27FC236}">
                <a16:creationId xmlns:a16="http://schemas.microsoft.com/office/drawing/2014/main" id="{0E2FB636-0B4C-904D-B41D-6F6799B3381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38204">
            <a:off x="2164534" y="1806275"/>
            <a:ext cx="3159633" cy="4012232"/>
          </a:xfrm>
          <a:prstGeom prst="rect">
            <a:avLst/>
          </a:prstGeom>
        </p:spPr>
      </p:pic>
    </p:spTree>
    <p:extLst>
      <p:ext uri="{BB962C8B-B14F-4D97-AF65-F5344CB8AC3E}">
        <p14:creationId xmlns:p14="http://schemas.microsoft.com/office/powerpoint/2010/main" val="57504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CMDB Class Hierarchy</a:t>
            </a:r>
          </a:p>
        </p:txBody>
      </p:sp>
      <p:sp>
        <p:nvSpPr>
          <p:cNvPr id="4" name="Content Placeholder 3">
            <a:extLst>
              <a:ext uri="{FF2B5EF4-FFF2-40B4-BE49-F238E27FC236}">
                <a16:creationId xmlns:a16="http://schemas.microsoft.com/office/drawing/2014/main" id="{3B6984F7-2C35-3946-A2D0-99A9DC9CE498}"/>
              </a:ext>
            </a:extLst>
          </p:cNvPr>
          <p:cNvSpPr>
            <a:spLocks noGrp="1"/>
          </p:cNvSpPr>
          <p:nvPr>
            <p:ph idx="1"/>
          </p:nvPr>
        </p:nvSpPr>
        <p:spPr>
          <a:xfrm>
            <a:off x="2229943" y="1930449"/>
            <a:ext cx="7324557" cy="4295955"/>
          </a:xfrm>
          <a:prstGeom prst="can">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 </a:t>
            </a:r>
          </a:p>
        </p:txBody>
      </p:sp>
      <p:sp>
        <p:nvSpPr>
          <p:cNvPr id="11" name="TextBox 10">
            <a:extLst>
              <a:ext uri="{FF2B5EF4-FFF2-40B4-BE49-F238E27FC236}">
                <a16:creationId xmlns:a16="http://schemas.microsoft.com/office/drawing/2014/main" id="{5EEA9C64-6950-164D-BE0A-7050ACFBC3A0}"/>
              </a:ext>
            </a:extLst>
          </p:cNvPr>
          <p:cNvSpPr txBox="1"/>
          <p:nvPr/>
        </p:nvSpPr>
        <p:spPr>
          <a:xfrm>
            <a:off x="3514338" y="3391108"/>
            <a:ext cx="1353256" cy="400110"/>
          </a:xfrm>
          <a:prstGeom prst="rect">
            <a:avLst/>
          </a:prstGeom>
          <a:noFill/>
        </p:spPr>
        <p:txBody>
          <a:bodyPr wrap="none" rtlCol="0">
            <a:spAutoFit/>
          </a:bodyPr>
          <a:lstStyle/>
          <a:p>
            <a:r>
              <a:rPr lang="en-US" sz="2000" b="1" dirty="0"/>
              <a:t>Hardware</a:t>
            </a:r>
          </a:p>
        </p:txBody>
      </p:sp>
      <p:graphicFrame>
        <p:nvGraphicFramePr>
          <p:cNvPr id="50" name="Table 50">
            <a:extLst>
              <a:ext uri="{FF2B5EF4-FFF2-40B4-BE49-F238E27FC236}">
                <a16:creationId xmlns:a16="http://schemas.microsoft.com/office/drawing/2014/main" id="{912733B8-311B-5A44-988F-E77DDB75358B}"/>
              </a:ext>
            </a:extLst>
          </p:cNvPr>
          <p:cNvGraphicFramePr>
            <a:graphicFrameLocks noGrp="1"/>
          </p:cNvGraphicFramePr>
          <p:nvPr/>
        </p:nvGraphicFramePr>
        <p:xfrm>
          <a:off x="2949676" y="3885117"/>
          <a:ext cx="2482581" cy="1524000"/>
        </p:xfrm>
        <a:graphic>
          <a:graphicData uri="http://schemas.openxmlformats.org/drawingml/2006/table">
            <a:tbl>
              <a:tblPr firstRow="1" bandRow="1">
                <a:tableStyleId>{5C22544A-7EE6-4342-B048-85BDC9FD1C3A}</a:tableStyleId>
              </a:tblPr>
              <a:tblGrid>
                <a:gridCol w="953782">
                  <a:extLst>
                    <a:ext uri="{9D8B030D-6E8A-4147-A177-3AD203B41FA5}">
                      <a16:colId xmlns:a16="http://schemas.microsoft.com/office/drawing/2014/main" val="2543506197"/>
                    </a:ext>
                  </a:extLst>
                </a:gridCol>
                <a:gridCol w="707356">
                  <a:extLst>
                    <a:ext uri="{9D8B030D-6E8A-4147-A177-3AD203B41FA5}">
                      <a16:colId xmlns:a16="http://schemas.microsoft.com/office/drawing/2014/main" val="950740182"/>
                    </a:ext>
                  </a:extLst>
                </a:gridCol>
                <a:gridCol w="821443">
                  <a:extLst>
                    <a:ext uri="{9D8B030D-6E8A-4147-A177-3AD203B41FA5}">
                      <a16:colId xmlns:a16="http://schemas.microsoft.com/office/drawing/2014/main" val="3148938451"/>
                    </a:ext>
                  </a:extLst>
                </a:gridCol>
              </a:tblGrid>
              <a:tr h="201680">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a16="http://schemas.microsoft.com/office/drawing/2014/main" val="2733501499"/>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56623383"/>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02213511"/>
                  </a:ext>
                </a:extLst>
              </a:tr>
            </a:tbl>
          </a:graphicData>
        </a:graphic>
      </p:graphicFrame>
      <p:sp>
        <p:nvSpPr>
          <p:cNvPr id="56" name="TextBox 55">
            <a:extLst>
              <a:ext uri="{FF2B5EF4-FFF2-40B4-BE49-F238E27FC236}">
                <a16:creationId xmlns:a16="http://schemas.microsoft.com/office/drawing/2014/main" id="{53EC2277-ABB4-7442-BD29-C417A659988B}"/>
              </a:ext>
            </a:extLst>
          </p:cNvPr>
          <p:cNvSpPr txBox="1"/>
          <p:nvPr/>
        </p:nvSpPr>
        <p:spPr>
          <a:xfrm>
            <a:off x="5260477" y="2146307"/>
            <a:ext cx="1263487" cy="523220"/>
          </a:xfrm>
          <a:prstGeom prst="rect">
            <a:avLst/>
          </a:prstGeom>
          <a:noFill/>
        </p:spPr>
        <p:txBody>
          <a:bodyPr wrap="none" rtlCol="0">
            <a:spAutoFit/>
          </a:bodyPr>
          <a:lstStyle/>
          <a:p>
            <a:r>
              <a:rPr lang="en-US" sz="2800" b="1" dirty="0"/>
              <a:t>CMDB</a:t>
            </a:r>
          </a:p>
        </p:txBody>
      </p:sp>
      <p:sp>
        <p:nvSpPr>
          <p:cNvPr id="15" name="TextBox 14">
            <a:extLst>
              <a:ext uri="{FF2B5EF4-FFF2-40B4-BE49-F238E27FC236}">
                <a16:creationId xmlns:a16="http://schemas.microsoft.com/office/drawing/2014/main" id="{81CCCA22-D556-7543-AD48-6B4E321E0057}"/>
              </a:ext>
            </a:extLst>
          </p:cNvPr>
          <p:cNvSpPr txBox="1"/>
          <p:nvPr/>
        </p:nvSpPr>
        <p:spPr>
          <a:xfrm>
            <a:off x="6833617" y="3391108"/>
            <a:ext cx="1266693" cy="400110"/>
          </a:xfrm>
          <a:prstGeom prst="rect">
            <a:avLst/>
          </a:prstGeom>
          <a:noFill/>
        </p:spPr>
        <p:txBody>
          <a:bodyPr wrap="none" rtlCol="0">
            <a:spAutoFit/>
          </a:bodyPr>
          <a:lstStyle/>
          <a:p>
            <a:r>
              <a:rPr lang="en-US" sz="2000" b="1" dirty="0"/>
              <a:t>Software</a:t>
            </a:r>
          </a:p>
        </p:txBody>
      </p:sp>
      <p:graphicFrame>
        <p:nvGraphicFramePr>
          <p:cNvPr id="16" name="Table 50">
            <a:extLst>
              <a:ext uri="{FF2B5EF4-FFF2-40B4-BE49-F238E27FC236}">
                <a16:creationId xmlns:a16="http://schemas.microsoft.com/office/drawing/2014/main" id="{3B80976E-2F90-EA4F-BC44-D0B25EDF209F}"/>
              </a:ext>
            </a:extLst>
          </p:cNvPr>
          <p:cNvGraphicFramePr>
            <a:graphicFrameLocks noGrp="1"/>
          </p:cNvGraphicFramePr>
          <p:nvPr/>
        </p:nvGraphicFramePr>
        <p:xfrm>
          <a:off x="6268955" y="3885117"/>
          <a:ext cx="2482581" cy="1524000"/>
        </p:xfrm>
        <a:graphic>
          <a:graphicData uri="http://schemas.openxmlformats.org/drawingml/2006/table">
            <a:tbl>
              <a:tblPr firstRow="1" bandRow="1">
                <a:tableStyleId>{5C22544A-7EE6-4342-B048-85BDC9FD1C3A}</a:tableStyleId>
              </a:tblPr>
              <a:tblGrid>
                <a:gridCol w="953782">
                  <a:extLst>
                    <a:ext uri="{9D8B030D-6E8A-4147-A177-3AD203B41FA5}">
                      <a16:colId xmlns:a16="http://schemas.microsoft.com/office/drawing/2014/main" val="2543506197"/>
                    </a:ext>
                  </a:extLst>
                </a:gridCol>
                <a:gridCol w="707356">
                  <a:extLst>
                    <a:ext uri="{9D8B030D-6E8A-4147-A177-3AD203B41FA5}">
                      <a16:colId xmlns:a16="http://schemas.microsoft.com/office/drawing/2014/main" val="950740182"/>
                    </a:ext>
                  </a:extLst>
                </a:gridCol>
                <a:gridCol w="821443">
                  <a:extLst>
                    <a:ext uri="{9D8B030D-6E8A-4147-A177-3AD203B41FA5}">
                      <a16:colId xmlns:a16="http://schemas.microsoft.com/office/drawing/2014/main" val="3148938451"/>
                    </a:ext>
                  </a:extLst>
                </a:gridCol>
              </a:tblGrid>
              <a:tr h="201680">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a16="http://schemas.microsoft.com/office/drawing/2014/main" val="2733501499"/>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56623383"/>
                  </a:ext>
                </a:extLst>
              </a:tr>
              <a:tr h="20168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02213511"/>
                  </a:ext>
                </a:extLst>
              </a:tr>
            </a:tbl>
          </a:graphicData>
        </a:graphic>
      </p:graphicFrame>
    </p:spTree>
    <p:extLst>
      <p:ext uri="{BB962C8B-B14F-4D97-AF65-F5344CB8AC3E}">
        <p14:creationId xmlns:p14="http://schemas.microsoft.com/office/powerpoint/2010/main" val="61419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CMDB Class Hierarchy</a:t>
            </a:r>
          </a:p>
        </p:txBody>
      </p:sp>
      <p:graphicFrame>
        <p:nvGraphicFramePr>
          <p:cNvPr id="59" name="Table 50">
            <a:extLst>
              <a:ext uri="{FF2B5EF4-FFF2-40B4-BE49-F238E27FC236}">
                <a16:creationId xmlns:a16="http://schemas.microsoft.com/office/drawing/2014/main" id="{E4A4C841-E835-604A-AC37-6F721B5ADDCF}"/>
              </a:ext>
            </a:extLst>
          </p:cNvPr>
          <p:cNvGraphicFramePr>
            <a:graphicFrameLocks noGrp="1"/>
          </p:cNvGraphicFramePr>
          <p:nvPr>
            <p:extLst>
              <p:ext uri="{D42A27DB-BD31-4B8C-83A1-F6EECF244321}">
                <p14:modId xmlns:p14="http://schemas.microsoft.com/office/powerpoint/2010/main" val="3217700547"/>
              </p:ext>
            </p:extLst>
          </p:nvPr>
        </p:nvGraphicFramePr>
        <p:xfrm>
          <a:off x="4592923" y="1634786"/>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Hardware</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Name</a:t>
                      </a:r>
                    </a:p>
                  </a:txBody>
                  <a:tcPr>
                    <a:solidFill>
                      <a:srgbClr val="5B9CD5"/>
                    </a:solidFill>
                  </a:tcPr>
                </a:tc>
                <a:tc>
                  <a:txBody>
                    <a:bodyPr/>
                    <a:lstStyle/>
                    <a:p>
                      <a:pPr algn="ctr"/>
                      <a:r>
                        <a:rPr lang="en-US" sz="1400" dirty="0">
                          <a:solidFill>
                            <a:schemeClr val="tx1"/>
                          </a:solidFill>
                        </a:rPr>
                        <a:t>Serial #</a:t>
                      </a:r>
                    </a:p>
                  </a:txBody>
                  <a:tcPr>
                    <a:solidFill>
                      <a:srgbClr val="5B9CD5"/>
                    </a:solidFill>
                  </a:tcPr>
                </a:tc>
                <a:tc>
                  <a:txBody>
                    <a:bodyPr/>
                    <a:lstStyle/>
                    <a:p>
                      <a:pPr algn="ctr"/>
                      <a:r>
                        <a:rPr lang="en-US" sz="1400" dirty="0">
                          <a:solidFill>
                            <a:schemeClr val="tx1"/>
                          </a:solidFill>
                        </a:rPr>
                        <a:t>Location</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solidFill>
                      <a:srgbClr val="EBEFF7"/>
                    </a:solidFill>
                  </a:tcPr>
                </a:tc>
                <a:tc>
                  <a:txBody>
                    <a:bodyPr/>
                    <a:lstStyle/>
                    <a:p>
                      <a:endParaRPr lang="en-US" sz="1400" dirty="0"/>
                    </a:p>
                  </a:txBody>
                  <a:tcPr>
                    <a:solidFill>
                      <a:srgbClr val="EBEFF7"/>
                    </a:solidFill>
                  </a:tcPr>
                </a:tc>
                <a:tc>
                  <a:txBody>
                    <a:bodyPr/>
                    <a:lstStyle/>
                    <a:p>
                      <a:endParaRPr lang="en-US" sz="1400" dirty="0"/>
                    </a:p>
                  </a:txBody>
                  <a:tcPr>
                    <a:solidFill>
                      <a:srgbClr val="EBEFF7"/>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60" name="Table 50">
            <a:extLst>
              <a:ext uri="{FF2B5EF4-FFF2-40B4-BE49-F238E27FC236}">
                <a16:creationId xmlns:a16="http://schemas.microsoft.com/office/drawing/2014/main" id="{3432A203-A492-BA44-82C3-A3BBC493EF54}"/>
              </a:ext>
            </a:extLst>
          </p:cNvPr>
          <p:cNvGraphicFramePr>
            <a:graphicFrameLocks noGrp="1"/>
          </p:cNvGraphicFramePr>
          <p:nvPr>
            <p:extLst>
              <p:ext uri="{D42A27DB-BD31-4B8C-83A1-F6EECF244321}">
                <p14:modId xmlns:p14="http://schemas.microsoft.com/office/powerpoint/2010/main" val="1525242504"/>
              </p:ext>
            </p:extLst>
          </p:nvPr>
        </p:nvGraphicFramePr>
        <p:xfrm>
          <a:off x="4592921" y="3595622"/>
          <a:ext cx="3006155" cy="1483360"/>
        </p:xfrm>
        <a:graphic>
          <a:graphicData uri="http://schemas.openxmlformats.org/drawingml/2006/table">
            <a:tbl>
              <a:tblPr firstRow="1" bandRow="1">
                <a:tableStyleId>{5C22544A-7EE6-4342-B048-85BDC9FD1C3A}</a:tableStyleId>
              </a:tblPr>
              <a:tblGrid>
                <a:gridCol w="772709">
                  <a:extLst>
                    <a:ext uri="{9D8B030D-6E8A-4147-A177-3AD203B41FA5}">
                      <a16:colId xmlns:a16="http://schemas.microsoft.com/office/drawing/2014/main" val="2543506197"/>
                    </a:ext>
                  </a:extLst>
                </a:gridCol>
                <a:gridCol w="1104181">
                  <a:extLst>
                    <a:ext uri="{9D8B030D-6E8A-4147-A177-3AD203B41FA5}">
                      <a16:colId xmlns:a16="http://schemas.microsoft.com/office/drawing/2014/main" val="950740182"/>
                    </a:ext>
                  </a:extLst>
                </a:gridCol>
                <a:gridCol w="112926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HDD</a:t>
                      </a:r>
                    </a:p>
                  </a:txBody>
                  <a:tcPr>
                    <a:solidFill>
                      <a:srgbClr val="5B9CD5"/>
                    </a:solidFill>
                  </a:tcPr>
                </a:tc>
                <a:tc>
                  <a:txBody>
                    <a:bodyPr/>
                    <a:lstStyle/>
                    <a:p>
                      <a:pPr algn="ctr"/>
                      <a:r>
                        <a:rPr lang="en-US" sz="1400" dirty="0">
                          <a:solidFill>
                            <a:schemeClr val="tx1"/>
                          </a:solidFill>
                        </a:rPr>
                        <a:t>OS</a:t>
                      </a:r>
                    </a:p>
                  </a:txBody>
                  <a:tcPr>
                    <a:solidFill>
                      <a:srgbClr val="5B9CD5"/>
                    </a:solidFill>
                  </a:tcPr>
                </a:tc>
                <a:tc>
                  <a:txBody>
                    <a:bodyPr/>
                    <a:lstStyle/>
                    <a:p>
                      <a:pPr algn="ctr"/>
                      <a:r>
                        <a:rPr lang="en-US" sz="1400" dirty="0">
                          <a:solidFill>
                            <a:schemeClr val="tx1"/>
                          </a:solidFill>
                        </a:rPr>
                        <a:t>RAM</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solidFill>
                      <a:srgbClr val="EBEFF7"/>
                    </a:solidFill>
                  </a:tcPr>
                </a:tc>
                <a:tc>
                  <a:txBody>
                    <a:bodyPr/>
                    <a:lstStyle/>
                    <a:p>
                      <a:endParaRPr lang="en-US" sz="1400" dirty="0"/>
                    </a:p>
                  </a:txBody>
                  <a:tcPr>
                    <a:solidFill>
                      <a:srgbClr val="EBEFF7"/>
                    </a:solidFill>
                  </a:tcPr>
                </a:tc>
                <a:tc>
                  <a:txBody>
                    <a:bodyPr/>
                    <a:lstStyle/>
                    <a:p>
                      <a:endParaRPr lang="en-US" sz="1400" dirty="0"/>
                    </a:p>
                  </a:txBody>
                  <a:tcPr>
                    <a:solidFill>
                      <a:srgbClr val="EBEFF7"/>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61" name="Table 50">
            <a:extLst>
              <a:ext uri="{FF2B5EF4-FFF2-40B4-BE49-F238E27FC236}">
                <a16:creationId xmlns:a16="http://schemas.microsoft.com/office/drawing/2014/main" id="{EEE6C347-D180-D246-B0E2-9064FFE850E4}"/>
              </a:ext>
            </a:extLst>
          </p:cNvPr>
          <p:cNvGraphicFramePr>
            <a:graphicFrameLocks noGrp="1"/>
          </p:cNvGraphicFramePr>
          <p:nvPr/>
        </p:nvGraphicFramePr>
        <p:xfrm>
          <a:off x="604431" y="3595622"/>
          <a:ext cx="3006154" cy="1483360"/>
        </p:xfrm>
        <a:graphic>
          <a:graphicData uri="http://schemas.openxmlformats.org/drawingml/2006/table">
            <a:tbl>
              <a:tblPr firstRow="1" bandRow="1">
                <a:tableStyleId>{5C22544A-7EE6-4342-B048-85BDC9FD1C3A}</a:tableStyleId>
              </a:tblPr>
              <a:tblGrid>
                <a:gridCol w="827554">
                  <a:extLst>
                    <a:ext uri="{9D8B030D-6E8A-4147-A177-3AD203B41FA5}">
                      <a16:colId xmlns:a16="http://schemas.microsoft.com/office/drawing/2014/main" val="2543506197"/>
                    </a:ext>
                  </a:extLst>
                </a:gridCol>
                <a:gridCol w="1035170">
                  <a:extLst>
                    <a:ext uri="{9D8B030D-6E8A-4147-A177-3AD203B41FA5}">
                      <a16:colId xmlns:a16="http://schemas.microsoft.com/office/drawing/2014/main" val="950740182"/>
                    </a:ext>
                  </a:extLst>
                </a:gridCol>
                <a:gridCol w="1143430">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Network Gear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Ports</a:t>
                      </a:r>
                    </a:p>
                  </a:txBody>
                  <a:tcPr>
                    <a:solidFill>
                      <a:srgbClr val="5B9CD5"/>
                    </a:solidFill>
                  </a:tcPr>
                </a:tc>
                <a:tc>
                  <a:txBody>
                    <a:bodyPr/>
                    <a:lstStyle/>
                    <a:p>
                      <a:pPr algn="ctr"/>
                      <a:r>
                        <a:rPr lang="en-US" sz="1400" dirty="0">
                          <a:solidFill>
                            <a:schemeClr val="tx1"/>
                          </a:solidFill>
                        </a:rPr>
                        <a:t>Channels</a:t>
                      </a:r>
                    </a:p>
                  </a:txBody>
                  <a:tcPr>
                    <a:solidFill>
                      <a:srgbClr val="5B9CD5"/>
                    </a:solidFill>
                  </a:tcPr>
                </a:tc>
                <a:tc>
                  <a:txBody>
                    <a:bodyPr/>
                    <a:lstStyle/>
                    <a:p>
                      <a:pPr algn="ctr"/>
                      <a:r>
                        <a:rPr lang="en-US" sz="1400" dirty="0">
                          <a:solidFill>
                            <a:schemeClr val="tx1"/>
                          </a:solidFill>
                        </a:rPr>
                        <a:t>Bandwidth</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62" name="Table 50">
            <a:extLst>
              <a:ext uri="{FF2B5EF4-FFF2-40B4-BE49-F238E27FC236}">
                <a16:creationId xmlns:a16="http://schemas.microsoft.com/office/drawing/2014/main" id="{BD6C5529-1B88-D745-BEFD-42D43FD9C55E}"/>
              </a:ext>
            </a:extLst>
          </p:cNvPr>
          <p:cNvGraphicFramePr>
            <a:graphicFrameLocks noGrp="1"/>
          </p:cNvGraphicFramePr>
          <p:nvPr/>
        </p:nvGraphicFramePr>
        <p:xfrm>
          <a:off x="8581412" y="3595622"/>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Printer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PPM</a:t>
                      </a:r>
                    </a:p>
                  </a:txBody>
                  <a:tcPr>
                    <a:solidFill>
                      <a:srgbClr val="5B9CD5"/>
                    </a:solidFill>
                  </a:tcPr>
                </a:tc>
                <a:tc>
                  <a:txBody>
                    <a:bodyPr/>
                    <a:lstStyle/>
                    <a:p>
                      <a:pPr algn="ctr"/>
                      <a:r>
                        <a:rPr lang="en-US" sz="1400" dirty="0">
                          <a:solidFill>
                            <a:schemeClr val="tx1"/>
                          </a:solidFill>
                        </a:rPr>
                        <a:t>Color Ind</a:t>
                      </a:r>
                    </a:p>
                  </a:txBody>
                  <a:tcPr>
                    <a:solidFill>
                      <a:srgbClr val="5B9CD5"/>
                    </a:solidFill>
                  </a:tcPr>
                </a:tc>
                <a:tc>
                  <a:txBody>
                    <a:bodyPr/>
                    <a:lstStyle/>
                    <a:p>
                      <a:pPr algn="ctr"/>
                      <a:r>
                        <a:rPr lang="en-US" sz="1400" dirty="0">
                          <a:solidFill>
                            <a:schemeClr val="tx1"/>
                          </a:solidFill>
                        </a:rPr>
                        <a:t>Print Type</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cxnSp>
        <p:nvCxnSpPr>
          <p:cNvPr id="63" name="Elbow Connector 62">
            <a:extLst>
              <a:ext uri="{FF2B5EF4-FFF2-40B4-BE49-F238E27FC236}">
                <a16:creationId xmlns:a16="http://schemas.microsoft.com/office/drawing/2014/main" id="{F8B1E845-1E5F-B748-992C-1A57D6E91DD6}"/>
              </a:ext>
            </a:extLst>
          </p:cNvPr>
          <p:cNvCxnSpPr>
            <a:cxnSpLocks/>
            <a:stCxn id="59" idx="2"/>
            <a:endCxn id="61" idx="0"/>
          </p:cNvCxnSpPr>
          <p:nvPr/>
        </p:nvCxnSpPr>
        <p:spPr>
          <a:xfrm rot="5400000">
            <a:off x="3863016" y="1362638"/>
            <a:ext cx="477476" cy="398849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96D1924C-A3B7-3248-B55D-3F4A6B031A63}"/>
              </a:ext>
            </a:extLst>
          </p:cNvPr>
          <p:cNvCxnSpPr>
            <a:cxnSpLocks/>
            <a:stCxn id="59" idx="2"/>
            <a:endCxn id="60" idx="0"/>
          </p:cNvCxnSpPr>
          <p:nvPr/>
        </p:nvCxnSpPr>
        <p:spPr>
          <a:xfrm rot="5400000">
            <a:off x="5857261" y="3356883"/>
            <a:ext cx="477476" cy="2"/>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083FBE51-C94A-3544-B1A9-E1A60BF9C609}"/>
              </a:ext>
            </a:extLst>
          </p:cNvPr>
          <p:cNvCxnSpPr>
            <a:cxnSpLocks/>
            <a:stCxn id="59" idx="2"/>
            <a:endCxn id="62" idx="0"/>
          </p:cNvCxnSpPr>
          <p:nvPr/>
        </p:nvCxnSpPr>
        <p:spPr>
          <a:xfrm rot="16200000" flipH="1">
            <a:off x="7851506" y="1362639"/>
            <a:ext cx="477476" cy="398848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627936AE-1DFC-8742-BC0A-A70E7F05F528}"/>
              </a:ext>
            </a:extLst>
          </p:cNvPr>
          <p:cNvCxnSpPr>
            <a:cxnSpLocks/>
            <a:stCxn id="60" idx="2"/>
            <a:endCxn id="71" idx="0"/>
          </p:cNvCxnSpPr>
          <p:nvPr/>
        </p:nvCxnSpPr>
        <p:spPr>
          <a:xfrm rot="16200000" flipH="1">
            <a:off x="7083887" y="4091093"/>
            <a:ext cx="453064" cy="242884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0BA162F0-099A-2B4C-9094-CFB410EF061E}"/>
              </a:ext>
            </a:extLst>
          </p:cNvPr>
          <p:cNvCxnSpPr>
            <a:cxnSpLocks/>
            <a:stCxn id="60" idx="2"/>
            <a:endCxn id="70" idx="0"/>
          </p:cNvCxnSpPr>
          <p:nvPr/>
        </p:nvCxnSpPr>
        <p:spPr>
          <a:xfrm rot="5400000">
            <a:off x="4664029" y="4100077"/>
            <a:ext cx="453064" cy="2410874"/>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3C697920-0424-7844-BA70-B09F8272A923}"/>
              </a:ext>
            </a:extLst>
          </p:cNvPr>
          <p:cNvCxnSpPr>
            <a:cxnSpLocks/>
            <a:stCxn id="60" idx="2"/>
            <a:endCxn id="69" idx="0"/>
          </p:cNvCxnSpPr>
          <p:nvPr/>
        </p:nvCxnSpPr>
        <p:spPr>
          <a:xfrm rot="5400000">
            <a:off x="5869465" y="5305513"/>
            <a:ext cx="453064" cy="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9" name="Table 50">
            <a:extLst>
              <a:ext uri="{FF2B5EF4-FFF2-40B4-BE49-F238E27FC236}">
                <a16:creationId xmlns:a16="http://schemas.microsoft.com/office/drawing/2014/main" id="{9A581F39-591B-F34E-A0C1-AABECAE08D66}"/>
              </a:ext>
            </a:extLst>
          </p:cNvPr>
          <p:cNvGraphicFramePr>
            <a:graphicFrameLocks noGrp="1"/>
          </p:cNvGraphicFramePr>
          <p:nvPr>
            <p:extLst>
              <p:ext uri="{D42A27DB-BD31-4B8C-83A1-F6EECF244321}">
                <p14:modId xmlns:p14="http://schemas.microsoft.com/office/powerpoint/2010/main" val="2389761880"/>
              </p:ext>
            </p:extLst>
          </p:nvPr>
        </p:nvGraphicFramePr>
        <p:xfrm>
          <a:off x="5099904"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Mainframe</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70" name="Table 50">
            <a:extLst>
              <a:ext uri="{FF2B5EF4-FFF2-40B4-BE49-F238E27FC236}">
                <a16:creationId xmlns:a16="http://schemas.microsoft.com/office/drawing/2014/main" id="{7121150A-1751-A342-8509-A15EA9DB91CC}"/>
              </a:ext>
            </a:extLst>
          </p:cNvPr>
          <p:cNvGraphicFramePr>
            <a:graphicFrameLocks noGrp="1"/>
          </p:cNvGraphicFramePr>
          <p:nvPr>
            <p:extLst>
              <p:ext uri="{D42A27DB-BD31-4B8C-83A1-F6EECF244321}">
                <p14:modId xmlns:p14="http://schemas.microsoft.com/office/powerpoint/2010/main" val="337431908"/>
              </p:ext>
            </p:extLst>
          </p:nvPr>
        </p:nvGraphicFramePr>
        <p:xfrm>
          <a:off x="2689032"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Personal 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71" name="Table 50">
            <a:extLst>
              <a:ext uri="{FF2B5EF4-FFF2-40B4-BE49-F238E27FC236}">
                <a16:creationId xmlns:a16="http://schemas.microsoft.com/office/drawing/2014/main" id="{39909C5C-6718-3641-8C0D-2C7CB406FF29}"/>
              </a:ext>
            </a:extLst>
          </p:cNvPr>
          <p:cNvGraphicFramePr>
            <a:graphicFrameLocks noGrp="1"/>
          </p:cNvGraphicFramePr>
          <p:nvPr>
            <p:extLst>
              <p:ext uri="{D42A27DB-BD31-4B8C-83A1-F6EECF244321}">
                <p14:modId xmlns:p14="http://schemas.microsoft.com/office/powerpoint/2010/main" val="2975927722"/>
              </p:ext>
            </p:extLst>
          </p:nvPr>
        </p:nvGraphicFramePr>
        <p:xfrm>
          <a:off x="7510783" y="5532046"/>
          <a:ext cx="2028114" cy="1097280"/>
        </p:xfrm>
        <a:graphic>
          <a:graphicData uri="http://schemas.openxmlformats.org/drawingml/2006/table">
            <a:tbl>
              <a:tblPr firstRow="1" bandRow="1">
                <a:tableStyleId>{5C22544A-7EE6-4342-B048-85BDC9FD1C3A}</a:tableStyleId>
              </a:tblPr>
              <a:tblGrid>
                <a:gridCol w="548005">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Server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solidFill>
                      <a:srgbClr val="EBEFF7"/>
                    </a:solidFill>
                  </a:tcPr>
                </a:tc>
                <a:tc>
                  <a:txBody>
                    <a:bodyPr/>
                    <a:lstStyle/>
                    <a:p>
                      <a:endParaRPr lang="en-US" sz="1200" dirty="0"/>
                    </a:p>
                  </a:txBody>
                  <a:tcPr>
                    <a:solidFill>
                      <a:srgbClr val="EBEFF7"/>
                    </a:solidFill>
                  </a:tcPr>
                </a:tc>
                <a:tc>
                  <a:txBody>
                    <a:bodyPr/>
                    <a:lstStyle/>
                    <a:p>
                      <a:endParaRPr lang="en-US" sz="1200" dirty="0"/>
                    </a:p>
                  </a:txBody>
                  <a:tcPr>
                    <a:solidFill>
                      <a:srgbClr val="EBEFF7"/>
                    </a:solidFill>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spTree>
    <p:extLst>
      <p:ext uri="{BB962C8B-B14F-4D97-AF65-F5344CB8AC3E}">
        <p14:creationId xmlns:p14="http://schemas.microsoft.com/office/powerpoint/2010/main" val="428939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CMDB Class Hierarchy</a:t>
            </a:r>
          </a:p>
        </p:txBody>
      </p:sp>
      <p:graphicFrame>
        <p:nvGraphicFramePr>
          <p:cNvPr id="4" name="Table 50">
            <a:extLst>
              <a:ext uri="{FF2B5EF4-FFF2-40B4-BE49-F238E27FC236}">
                <a16:creationId xmlns:a16="http://schemas.microsoft.com/office/drawing/2014/main" id="{F17E24CF-492F-A44F-9B6B-941C3DD6BF74}"/>
              </a:ext>
            </a:extLst>
          </p:cNvPr>
          <p:cNvGraphicFramePr>
            <a:graphicFrameLocks noGrp="1"/>
          </p:cNvGraphicFramePr>
          <p:nvPr>
            <p:extLst>
              <p:ext uri="{D42A27DB-BD31-4B8C-83A1-F6EECF244321}">
                <p14:modId xmlns:p14="http://schemas.microsoft.com/office/powerpoint/2010/main" val="2583251123"/>
              </p:ext>
            </p:extLst>
          </p:nvPr>
        </p:nvGraphicFramePr>
        <p:xfrm>
          <a:off x="4592923" y="1634786"/>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Hardware</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Name</a:t>
                      </a:r>
                    </a:p>
                  </a:txBody>
                  <a:tcPr>
                    <a:solidFill>
                      <a:srgbClr val="5B9CD5"/>
                    </a:solidFill>
                  </a:tcPr>
                </a:tc>
                <a:tc>
                  <a:txBody>
                    <a:bodyPr/>
                    <a:lstStyle/>
                    <a:p>
                      <a:pPr algn="ctr"/>
                      <a:r>
                        <a:rPr lang="en-US" sz="1400" dirty="0">
                          <a:solidFill>
                            <a:schemeClr val="tx1"/>
                          </a:solidFill>
                        </a:rPr>
                        <a:t>Serial #</a:t>
                      </a:r>
                    </a:p>
                  </a:txBody>
                  <a:tcPr>
                    <a:solidFill>
                      <a:srgbClr val="5B9CD5"/>
                    </a:solidFill>
                  </a:tcPr>
                </a:tc>
                <a:tc>
                  <a:txBody>
                    <a:bodyPr/>
                    <a:lstStyle/>
                    <a:p>
                      <a:pPr algn="ctr"/>
                      <a:r>
                        <a:rPr lang="en-US" sz="1400" dirty="0">
                          <a:solidFill>
                            <a:schemeClr val="tx1"/>
                          </a:solidFill>
                        </a:rPr>
                        <a:t>Location</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8" name="Table 50">
            <a:extLst>
              <a:ext uri="{FF2B5EF4-FFF2-40B4-BE49-F238E27FC236}">
                <a16:creationId xmlns:a16="http://schemas.microsoft.com/office/drawing/2014/main" id="{B0AA2F78-4309-394D-9C76-04907EBD84E4}"/>
              </a:ext>
            </a:extLst>
          </p:cNvPr>
          <p:cNvGraphicFramePr>
            <a:graphicFrameLocks noGrp="1"/>
          </p:cNvGraphicFramePr>
          <p:nvPr>
            <p:extLst>
              <p:ext uri="{D42A27DB-BD31-4B8C-83A1-F6EECF244321}">
                <p14:modId xmlns:p14="http://schemas.microsoft.com/office/powerpoint/2010/main" val="1937267436"/>
              </p:ext>
            </p:extLst>
          </p:nvPr>
        </p:nvGraphicFramePr>
        <p:xfrm>
          <a:off x="4592921" y="3595622"/>
          <a:ext cx="3006155" cy="1483360"/>
        </p:xfrm>
        <a:graphic>
          <a:graphicData uri="http://schemas.openxmlformats.org/drawingml/2006/table">
            <a:tbl>
              <a:tblPr firstRow="1" bandRow="1">
                <a:tableStyleId>{5C22544A-7EE6-4342-B048-85BDC9FD1C3A}</a:tableStyleId>
              </a:tblPr>
              <a:tblGrid>
                <a:gridCol w="772709">
                  <a:extLst>
                    <a:ext uri="{9D8B030D-6E8A-4147-A177-3AD203B41FA5}">
                      <a16:colId xmlns:a16="http://schemas.microsoft.com/office/drawing/2014/main" val="2543506197"/>
                    </a:ext>
                  </a:extLst>
                </a:gridCol>
                <a:gridCol w="1104181">
                  <a:extLst>
                    <a:ext uri="{9D8B030D-6E8A-4147-A177-3AD203B41FA5}">
                      <a16:colId xmlns:a16="http://schemas.microsoft.com/office/drawing/2014/main" val="950740182"/>
                    </a:ext>
                  </a:extLst>
                </a:gridCol>
                <a:gridCol w="112926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HDD</a:t>
                      </a:r>
                    </a:p>
                  </a:txBody>
                  <a:tcPr>
                    <a:solidFill>
                      <a:srgbClr val="5B9CD5"/>
                    </a:solidFill>
                  </a:tcPr>
                </a:tc>
                <a:tc>
                  <a:txBody>
                    <a:bodyPr/>
                    <a:lstStyle/>
                    <a:p>
                      <a:pPr algn="ctr"/>
                      <a:r>
                        <a:rPr lang="en-US" sz="1400" dirty="0">
                          <a:solidFill>
                            <a:schemeClr val="tx1"/>
                          </a:solidFill>
                        </a:rPr>
                        <a:t>OS</a:t>
                      </a:r>
                    </a:p>
                  </a:txBody>
                  <a:tcPr>
                    <a:solidFill>
                      <a:srgbClr val="5B9CD5"/>
                    </a:solidFill>
                  </a:tcPr>
                </a:tc>
                <a:tc>
                  <a:txBody>
                    <a:bodyPr/>
                    <a:lstStyle/>
                    <a:p>
                      <a:pPr algn="ctr"/>
                      <a:r>
                        <a:rPr lang="en-US" sz="1400" dirty="0">
                          <a:solidFill>
                            <a:schemeClr val="tx1"/>
                          </a:solidFill>
                        </a:rPr>
                        <a:t>RAM</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9" name="Table 50">
            <a:extLst>
              <a:ext uri="{FF2B5EF4-FFF2-40B4-BE49-F238E27FC236}">
                <a16:creationId xmlns:a16="http://schemas.microsoft.com/office/drawing/2014/main" id="{6B4FF300-B188-5948-A582-1B6D86890B0D}"/>
              </a:ext>
            </a:extLst>
          </p:cNvPr>
          <p:cNvGraphicFramePr>
            <a:graphicFrameLocks noGrp="1"/>
          </p:cNvGraphicFramePr>
          <p:nvPr/>
        </p:nvGraphicFramePr>
        <p:xfrm>
          <a:off x="604431" y="3595622"/>
          <a:ext cx="3006154" cy="1483360"/>
        </p:xfrm>
        <a:graphic>
          <a:graphicData uri="http://schemas.openxmlformats.org/drawingml/2006/table">
            <a:tbl>
              <a:tblPr firstRow="1" bandRow="1">
                <a:tableStyleId>{5C22544A-7EE6-4342-B048-85BDC9FD1C3A}</a:tableStyleId>
              </a:tblPr>
              <a:tblGrid>
                <a:gridCol w="827554">
                  <a:extLst>
                    <a:ext uri="{9D8B030D-6E8A-4147-A177-3AD203B41FA5}">
                      <a16:colId xmlns:a16="http://schemas.microsoft.com/office/drawing/2014/main" val="2543506197"/>
                    </a:ext>
                  </a:extLst>
                </a:gridCol>
                <a:gridCol w="1035170">
                  <a:extLst>
                    <a:ext uri="{9D8B030D-6E8A-4147-A177-3AD203B41FA5}">
                      <a16:colId xmlns:a16="http://schemas.microsoft.com/office/drawing/2014/main" val="950740182"/>
                    </a:ext>
                  </a:extLst>
                </a:gridCol>
                <a:gridCol w="1143430">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Network Gear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Ports</a:t>
                      </a:r>
                    </a:p>
                  </a:txBody>
                  <a:tcPr>
                    <a:solidFill>
                      <a:srgbClr val="5B9CD5"/>
                    </a:solidFill>
                  </a:tcPr>
                </a:tc>
                <a:tc>
                  <a:txBody>
                    <a:bodyPr/>
                    <a:lstStyle/>
                    <a:p>
                      <a:pPr algn="ctr"/>
                      <a:r>
                        <a:rPr lang="en-US" sz="1400" dirty="0">
                          <a:solidFill>
                            <a:schemeClr val="tx1"/>
                          </a:solidFill>
                        </a:rPr>
                        <a:t>Channels</a:t>
                      </a:r>
                    </a:p>
                  </a:txBody>
                  <a:tcPr>
                    <a:solidFill>
                      <a:srgbClr val="5B9CD5"/>
                    </a:solidFill>
                  </a:tcPr>
                </a:tc>
                <a:tc>
                  <a:txBody>
                    <a:bodyPr/>
                    <a:lstStyle/>
                    <a:p>
                      <a:pPr algn="ctr"/>
                      <a:r>
                        <a:rPr lang="en-US" sz="1400" dirty="0">
                          <a:solidFill>
                            <a:schemeClr val="tx1"/>
                          </a:solidFill>
                        </a:rPr>
                        <a:t>Bandwidth</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10" name="Table 50">
            <a:extLst>
              <a:ext uri="{FF2B5EF4-FFF2-40B4-BE49-F238E27FC236}">
                <a16:creationId xmlns:a16="http://schemas.microsoft.com/office/drawing/2014/main" id="{4F3BBBDA-112B-C44B-8E08-DF52A52F5213}"/>
              </a:ext>
            </a:extLst>
          </p:cNvPr>
          <p:cNvGraphicFramePr>
            <a:graphicFrameLocks noGrp="1"/>
          </p:cNvGraphicFramePr>
          <p:nvPr/>
        </p:nvGraphicFramePr>
        <p:xfrm>
          <a:off x="8581412" y="3595622"/>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Printer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PPM</a:t>
                      </a:r>
                    </a:p>
                  </a:txBody>
                  <a:tcPr>
                    <a:solidFill>
                      <a:srgbClr val="5B9CD5"/>
                    </a:solidFill>
                  </a:tcPr>
                </a:tc>
                <a:tc>
                  <a:txBody>
                    <a:bodyPr/>
                    <a:lstStyle/>
                    <a:p>
                      <a:pPr algn="ctr"/>
                      <a:r>
                        <a:rPr lang="en-US" sz="1400" dirty="0">
                          <a:solidFill>
                            <a:schemeClr val="tx1"/>
                          </a:solidFill>
                        </a:rPr>
                        <a:t>Color Ind</a:t>
                      </a:r>
                    </a:p>
                  </a:txBody>
                  <a:tcPr>
                    <a:solidFill>
                      <a:srgbClr val="5B9CD5"/>
                    </a:solidFill>
                  </a:tcPr>
                </a:tc>
                <a:tc>
                  <a:txBody>
                    <a:bodyPr/>
                    <a:lstStyle/>
                    <a:p>
                      <a:pPr algn="ctr"/>
                      <a:r>
                        <a:rPr lang="en-US" sz="1400" dirty="0">
                          <a:solidFill>
                            <a:schemeClr val="tx1"/>
                          </a:solidFill>
                        </a:rPr>
                        <a:t>Print Type</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cxnSp>
        <p:nvCxnSpPr>
          <p:cNvPr id="12" name="Elbow Connector 11">
            <a:extLst>
              <a:ext uri="{FF2B5EF4-FFF2-40B4-BE49-F238E27FC236}">
                <a16:creationId xmlns:a16="http://schemas.microsoft.com/office/drawing/2014/main" id="{9FB300D4-CDF0-5749-A05B-F9ADFF1D77DD}"/>
              </a:ext>
            </a:extLst>
          </p:cNvPr>
          <p:cNvCxnSpPr>
            <a:cxnSpLocks/>
            <a:stCxn id="4" idx="2"/>
            <a:endCxn id="9" idx="0"/>
          </p:cNvCxnSpPr>
          <p:nvPr/>
        </p:nvCxnSpPr>
        <p:spPr>
          <a:xfrm rot="5400000">
            <a:off x="3863016" y="1362638"/>
            <a:ext cx="477476" cy="398849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751E4029-5B2F-214D-8080-9918209F899C}"/>
              </a:ext>
            </a:extLst>
          </p:cNvPr>
          <p:cNvCxnSpPr>
            <a:cxnSpLocks/>
            <a:stCxn id="4" idx="2"/>
            <a:endCxn id="8" idx="0"/>
          </p:cNvCxnSpPr>
          <p:nvPr/>
        </p:nvCxnSpPr>
        <p:spPr>
          <a:xfrm rot="5400000">
            <a:off x="5857261" y="3356883"/>
            <a:ext cx="477476" cy="2"/>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EBB9A5C1-E769-9F48-8CD7-FE1B9DC76DD3}"/>
              </a:ext>
            </a:extLst>
          </p:cNvPr>
          <p:cNvCxnSpPr>
            <a:cxnSpLocks/>
            <a:stCxn id="4" idx="2"/>
            <a:endCxn id="10" idx="0"/>
          </p:cNvCxnSpPr>
          <p:nvPr/>
        </p:nvCxnSpPr>
        <p:spPr>
          <a:xfrm rot="16200000" flipH="1">
            <a:off x="7851506" y="1362639"/>
            <a:ext cx="477476" cy="398848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49EAADB7-1B49-FE45-891F-1A27E5AB9E8C}"/>
              </a:ext>
            </a:extLst>
          </p:cNvPr>
          <p:cNvCxnSpPr>
            <a:cxnSpLocks/>
            <a:stCxn id="8" idx="2"/>
            <a:endCxn id="19" idx="0"/>
          </p:cNvCxnSpPr>
          <p:nvPr/>
        </p:nvCxnSpPr>
        <p:spPr>
          <a:xfrm rot="16200000" flipH="1">
            <a:off x="7074904" y="4100075"/>
            <a:ext cx="453064" cy="2410877"/>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AE9B3AC2-6409-174F-B21E-EB236A7E6C7E}"/>
              </a:ext>
            </a:extLst>
          </p:cNvPr>
          <p:cNvCxnSpPr>
            <a:cxnSpLocks/>
            <a:stCxn id="8" idx="2"/>
            <a:endCxn id="18" idx="0"/>
          </p:cNvCxnSpPr>
          <p:nvPr/>
        </p:nvCxnSpPr>
        <p:spPr>
          <a:xfrm rot="5400000">
            <a:off x="4664029" y="4100077"/>
            <a:ext cx="453064" cy="2410874"/>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A2C1E24E-EEB3-FD42-9EC1-88EF14368345}"/>
              </a:ext>
            </a:extLst>
          </p:cNvPr>
          <p:cNvCxnSpPr>
            <a:cxnSpLocks/>
            <a:stCxn id="8" idx="2"/>
            <a:endCxn id="17" idx="0"/>
          </p:cNvCxnSpPr>
          <p:nvPr/>
        </p:nvCxnSpPr>
        <p:spPr>
          <a:xfrm rot="5400000">
            <a:off x="5869465" y="5305513"/>
            <a:ext cx="453064" cy="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7" name="Table 50">
            <a:extLst>
              <a:ext uri="{FF2B5EF4-FFF2-40B4-BE49-F238E27FC236}">
                <a16:creationId xmlns:a16="http://schemas.microsoft.com/office/drawing/2014/main" id="{0FBB37A1-B646-2243-B4EE-A1F20DDD4AEF}"/>
              </a:ext>
            </a:extLst>
          </p:cNvPr>
          <p:cNvGraphicFramePr>
            <a:graphicFrameLocks noGrp="1"/>
          </p:cNvGraphicFramePr>
          <p:nvPr>
            <p:extLst>
              <p:ext uri="{D42A27DB-BD31-4B8C-83A1-F6EECF244321}">
                <p14:modId xmlns:p14="http://schemas.microsoft.com/office/powerpoint/2010/main" val="604345730"/>
              </p:ext>
            </p:extLst>
          </p:nvPr>
        </p:nvGraphicFramePr>
        <p:xfrm>
          <a:off x="5099904"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Mainframe</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8" name="Table 50">
            <a:extLst>
              <a:ext uri="{FF2B5EF4-FFF2-40B4-BE49-F238E27FC236}">
                <a16:creationId xmlns:a16="http://schemas.microsoft.com/office/drawing/2014/main" id="{A81527FD-BDB6-9D44-ACA7-2695413FFC7F}"/>
              </a:ext>
            </a:extLst>
          </p:cNvPr>
          <p:cNvGraphicFramePr>
            <a:graphicFrameLocks noGrp="1"/>
          </p:cNvGraphicFramePr>
          <p:nvPr>
            <p:extLst>
              <p:ext uri="{D42A27DB-BD31-4B8C-83A1-F6EECF244321}">
                <p14:modId xmlns:p14="http://schemas.microsoft.com/office/powerpoint/2010/main" val="4251872246"/>
              </p:ext>
            </p:extLst>
          </p:nvPr>
        </p:nvGraphicFramePr>
        <p:xfrm>
          <a:off x="2689032"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Personal 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9" name="Table 50">
            <a:extLst>
              <a:ext uri="{FF2B5EF4-FFF2-40B4-BE49-F238E27FC236}">
                <a16:creationId xmlns:a16="http://schemas.microsoft.com/office/drawing/2014/main" id="{55953E93-35A1-E142-8F3D-CA54940AD25A}"/>
              </a:ext>
            </a:extLst>
          </p:cNvPr>
          <p:cNvGraphicFramePr>
            <a:graphicFrameLocks noGrp="1"/>
          </p:cNvGraphicFramePr>
          <p:nvPr>
            <p:extLst>
              <p:ext uri="{D42A27DB-BD31-4B8C-83A1-F6EECF244321}">
                <p14:modId xmlns:p14="http://schemas.microsoft.com/office/powerpoint/2010/main" val="2185355012"/>
              </p:ext>
            </p:extLst>
          </p:nvPr>
        </p:nvGraphicFramePr>
        <p:xfrm>
          <a:off x="7510783"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Server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spTree>
    <p:extLst>
      <p:ext uri="{BB962C8B-B14F-4D97-AF65-F5344CB8AC3E}">
        <p14:creationId xmlns:p14="http://schemas.microsoft.com/office/powerpoint/2010/main" val="215050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CMDB Class Hierarchy</a:t>
            </a:r>
          </a:p>
        </p:txBody>
      </p:sp>
      <p:graphicFrame>
        <p:nvGraphicFramePr>
          <p:cNvPr id="4" name="Table 50">
            <a:extLst>
              <a:ext uri="{FF2B5EF4-FFF2-40B4-BE49-F238E27FC236}">
                <a16:creationId xmlns:a16="http://schemas.microsoft.com/office/drawing/2014/main" id="{F17E24CF-492F-A44F-9B6B-941C3DD6BF74}"/>
              </a:ext>
            </a:extLst>
          </p:cNvPr>
          <p:cNvGraphicFramePr>
            <a:graphicFrameLocks noGrp="1"/>
          </p:cNvGraphicFramePr>
          <p:nvPr>
            <p:extLst>
              <p:ext uri="{D42A27DB-BD31-4B8C-83A1-F6EECF244321}">
                <p14:modId xmlns:p14="http://schemas.microsoft.com/office/powerpoint/2010/main" val="3508105705"/>
              </p:ext>
            </p:extLst>
          </p:nvPr>
        </p:nvGraphicFramePr>
        <p:xfrm>
          <a:off x="4592923" y="1634786"/>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Hardware</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Name</a:t>
                      </a:r>
                    </a:p>
                  </a:txBody>
                  <a:tcPr>
                    <a:solidFill>
                      <a:srgbClr val="5B9CD5"/>
                    </a:solidFill>
                  </a:tcPr>
                </a:tc>
                <a:tc>
                  <a:txBody>
                    <a:bodyPr/>
                    <a:lstStyle/>
                    <a:p>
                      <a:pPr algn="ctr"/>
                      <a:r>
                        <a:rPr lang="en-US" sz="1400" dirty="0">
                          <a:solidFill>
                            <a:schemeClr val="tx1"/>
                          </a:solidFill>
                        </a:rPr>
                        <a:t>Serial #</a:t>
                      </a:r>
                    </a:p>
                  </a:txBody>
                  <a:tcPr>
                    <a:solidFill>
                      <a:srgbClr val="5B9CD5"/>
                    </a:solidFill>
                  </a:tcPr>
                </a:tc>
                <a:tc>
                  <a:txBody>
                    <a:bodyPr/>
                    <a:lstStyle/>
                    <a:p>
                      <a:pPr algn="ctr"/>
                      <a:r>
                        <a:rPr lang="en-US" sz="1400" dirty="0">
                          <a:solidFill>
                            <a:schemeClr val="tx1"/>
                          </a:solidFill>
                        </a:rPr>
                        <a:t>Location</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tc>
                  <a:txBody>
                    <a:bodyPr/>
                    <a:lstStyle/>
                    <a:p>
                      <a:r>
                        <a:rPr lang="en-US" sz="1400" dirty="0"/>
                        <a:t>xxx</a:t>
                      </a:r>
                    </a:p>
                  </a:txBody>
                  <a:tcPr>
                    <a:solidFill>
                      <a:srgbClr val="EBEFF7"/>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8" name="Table 50">
            <a:extLst>
              <a:ext uri="{FF2B5EF4-FFF2-40B4-BE49-F238E27FC236}">
                <a16:creationId xmlns:a16="http://schemas.microsoft.com/office/drawing/2014/main" id="{B0AA2F78-4309-394D-9C76-04907EBD84E4}"/>
              </a:ext>
            </a:extLst>
          </p:cNvPr>
          <p:cNvGraphicFramePr>
            <a:graphicFrameLocks noGrp="1"/>
          </p:cNvGraphicFramePr>
          <p:nvPr/>
        </p:nvGraphicFramePr>
        <p:xfrm>
          <a:off x="4592921" y="3595622"/>
          <a:ext cx="3006155" cy="1483360"/>
        </p:xfrm>
        <a:graphic>
          <a:graphicData uri="http://schemas.openxmlformats.org/drawingml/2006/table">
            <a:tbl>
              <a:tblPr firstRow="1" bandRow="1">
                <a:tableStyleId>{5C22544A-7EE6-4342-B048-85BDC9FD1C3A}</a:tableStyleId>
              </a:tblPr>
              <a:tblGrid>
                <a:gridCol w="772709">
                  <a:extLst>
                    <a:ext uri="{9D8B030D-6E8A-4147-A177-3AD203B41FA5}">
                      <a16:colId xmlns:a16="http://schemas.microsoft.com/office/drawing/2014/main" val="2543506197"/>
                    </a:ext>
                  </a:extLst>
                </a:gridCol>
                <a:gridCol w="1104181">
                  <a:extLst>
                    <a:ext uri="{9D8B030D-6E8A-4147-A177-3AD203B41FA5}">
                      <a16:colId xmlns:a16="http://schemas.microsoft.com/office/drawing/2014/main" val="950740182"/>
                    </a:ext>
                  </a:extLst>
                </a:gridCol>
                <a:gridCol w="112926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HDD</a:t>
                      </a:r>
                    </a:p>
                  </a:txBody>
                  <a:tcPr>
                    <a:solidFill>
                      <a:srgbClr val="5B9CD5"/>
                    </a:solidFill>
                  </a:tcPr>
                </a:tc>
                <a:tc>
                  <a:txBody>
                    <a:bodyPr/>
                    <a:lstStyle/>
                    <a:p>
                      <a:pPr algn="ctr"/>
                      <a:r>
                        <a:rPr lang="en-US" sz="1400" dirty="0">
                          <a:solidFill>
                            <a:schemeClr val="tx1"/>
                          </a:solidFill>
                        </a:rPr>
                        <a:t>OS</a:t>
                      </a:r>
                    </a:p>
                  </a:txBody>
                  <a:tcPr>
                    <a:solidFill>
                      <a:srgbClr val="5B9CD5"/>
                    </a:solidFill>
                  </a:tcPr>
                </a:tc>
                <a:tc>
                  <a:txBody>
                    <a:bodyPr/>
                    <a:lstStyle/>
                    <a:p>
                      <a:pPr algn="ctr"/>
                      <a:r>
                        <a:rPr lang="en-US" sz="1400" dirty="0">
                          <a:solidFill>
                            <a:schemeClr val="tx1"/>
                          </a:solidFill>
                        </a:rPr>
                        <a:t>RAM</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9" name="Table 50">
            <a:extLst>
              <a:ext uri="{FF2B5EF4-FFF2-40B4-BE49-F238E27FC236}">
                <a16:creationId xmlns:a16="http://schemas.microsoft.com/office/drawing/2014/main" id="{6B4FF300-B188-5948-A582-1B6D86890B0D}"/>
              </a:ext>
            </a:extLst>
          </p:cNvPr>
          <p:cNvGraphicFramePr>
            <a:graphicFrameLocks noGrp="1"/>
          </p:cNvGraphicFramePr>
          <p:nvPr/>
        </p:nvGraphicFramePr>
        <p:xfrm>
          <a:off x="604431" y="3595622"/>
          <a:ext cx="3006154" cy="1483360"/>
        </p:xfrm>
        <a:graphic>
          <a:graphicData uri="http://schemas.openxmlformats.org/drawingml/2006/table">
            <a:tbl>
              <a:tblPr firstRow="1" bandRow="1">
                <a:tableStyleId>{5C22544A-7EE6-4342-B048-85BDC9FD1C3A}</a:tableStyleId>
              </a:tblPr>
              <a:tblGrid>
                <a:gridCol w="827554">
                  <a:extLst>
                    <a:ext uri="{9D8B030D-6E8A-4147-A177-3AD203B41FA5}">
                      <a16:colId xmlns:a16="http://schemas.microsoft.com/office/drawing/2014/main" val="2543506197"/>
                    </a:ext>
                  </a:extLst>
                </a:gridCol>
                <a:gridCol w="1035170">
                  <a:extLst>
                    <a:ext uri="{9D8B030D-6E8A-4147-A177-3AD203B41FA5}">
                      <a16:colId xmlns:a16="http://schemas.microsoft.com/office/drawing/2014/main" val="950740182"/>
                    </a:ext>
                  </a:extLst>
                </a:gridCol>
                <a:gridCol w="1143430">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Network Gear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Ports</a:t>
                      </a:r>
                    </a:p>
                  </a:txBody>
                  <a:tcPr>
                    <a:solidFill>
                      <a:srgbClr val="5B9CD5"/>
                    </a:solidFill>
                  </a:tcPr>
                </a:tc>
                <a:tc>
                  <a:txBody>
                    <a:bodyPr/>
                    <a:lstStyle/>
                    <a:p>
                      <a:pPr algn="ctr"/>
                      <a:r>
                        <a:rPr lang="en-US" sz="1400" dirty="0">
                          <a:solidFill>
                            <a:schemeClr val="tx1"/>
                          </a:solidFill>
                        </a:rPr>
                        <a:t>Channels</a:t>
                      </a:r>
                    </a:p>
                  </a:txBody>
                  <a:tcPr>
                    <a:solidFill>
                      <a:srgbClr val="5B9CD5"/>
                    </a:solidFill>
                  </a:tcPr>
                </a:tc>
                <a:tc>
                  <a:txBody>
                    <a:bodyPr/>
                    <a:lstStyle/>
                    <a:p>
                      <a:pPr algn="ctr"/>
                      <a:r>
                        <a:rPr lang="en-US" sz="1400" dirty="0">
                          <a:solidFill>
                            <a:schemeClr val="tx1"/>
                          </a:solidFill>
                        </a:rPr>
                        <a:t>Bandwidth</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10" name="Table 50">
            <a:extLst>
              <a:ext uri="{FF2B5EF4-FFF2-40B4-BE49-F238E27FC236}">
                <a16:creationId xmlns:a16="http://schemas.microsoft.com/office/drawing/2014/main" id="{4F3BBBDA-112B-C44B-8E08-DF52A52F5213}"/>
              </a:ext>
            </a:extLst>
          </p:cNvPr>
          <p:cNvGraphicFramePr>
            <a:graphicFrameLocks noGrp="1"/>
          </p:cNvGraphicFramePr>
          <p:nvPr/>
        </p:nvGraphicFramePr>
        <p:xfrm>
          <a:off x="8581412" y="3595622"/>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Printer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PPM</a:t>
                      </a:r>
                    </a:p>
                  </a:txBody>
                  <a:tcPr>
                    <a:solidFill>
                      <a:srgbClr val="5B9CD5"/>
                    </a:solidFill>
                  </a:tcPr>
                </a:tc>
                <a:tc>
                  <a:txBody>
                    <a:bodyPr/>
                    <a:lstStyle/>
                    <a:p>
                      <a:pPr algn="ctr"/>
                      <a:r>
                        <a:rPr lang="en-US" sz="1400" dirty="0">
                          <a:solidFill>
                            <a:schemeClr val="tx1"/>
                          </a:solidFill>
                        </a:rPr>
                        <a:t>Color Ind</a:t>
                      </a:r>
                    </a:p>
                  </a:txBody>
                  <a:tcPr>
                    <a:solidFill>
                      <a:srgbClr val="5B9CD5"/>
                    </a:solidFill>
                  </a:tcPr>
                </a:tc>
                <a:tc>
                  <a:txBody>
                    <a:bodyPr/>
                    <a:lstStyle/>
                    <a:p>
                      <a:pPr algn="ctr"/>
                      <a:r>
                        <a:rPr lang="en-US" sz="1400" dirty="0">
                          <a:solidFill>
                            <a:schemeClr val="tx1"/>
                          </a:solidFill>
                        </a:rPr>
                        <a:t>Print Type</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cxnSp>
        <p:nvCxnSpPr>
          <p:cNvPr id="12" name="Elbow Connector 11">
            <a:extLst>
              <a:ext uri="{FF2B5EF4-FFF2-40B4-BE49-F238E27FC236}">
                <a16:creationId xmlns:a16="http://schemas.microsoft.com/office/drawing/2014/main" id="{9FB300D4-CDF0-5749-A05B-F9ADFF1D77DD}"/>
              </a:ext>
            </a:extLst>
          </p:cNvPr>
          <p:cNvCxnSpPr>
            <a:cxnSpLocks/>
            <a:stCxn id="4" idx="2"/>
            <a:endCxn id="9" idx="0"/>
          </p:cNvCxnSpPr>
          <p:nvPr/>
        </p:nvCxnSpPr>
        <p:spPr>
          <a:xfrm rot="5400000">
            <a:off x="3863016" y="1362638"/>
            <a:ext cx="477476" cy="398849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751E4029-5B2F-214D-8080-9918209F899C}"/>
              </a:ext>
            </a:extLst>
          </p:cNvPr>
          <p:cNvCxnSpPr>
            <a:cxnSpLocks/>
            <a:stCxn id="4" idx="2"/>
            <a:endCxn id="8" idx="0"/>
          </p:cNvCxnSpPr>
          <p:nvPr/>
        </p:nvCxnSpPr>
        <p:spPr>
          <a:xfrm rot="5400000">
            <a:off x="5857261" y="3356883"/>
            <a:ext cx="477476" cy="2"/>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EBB9A5C1-E769-9F48-8CD7-FE1B9DC76DD3}"/>
              </a:ext>
            </a:extLst>
          </p:cNvPr>
          <p:cNvCxnSpPr>
            <a:cxnSpLocks/>
            <a:stCxn id="4" idx="2"/>
            <a:endCxn id="10" idx="0"/>
          </p:cNvCxnSpPr>
          <p:nvPr/>
        </p:nvCxnSpPr>
        <p:spPr>
          <a:xfrm rot="16200000" flipH="1">
            <a:off x="7851506" y="1362639"/>
            <a:ext cx="477476" cy="398848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49EAADB7-1B49-FE45-891F-1A27E5AB9E8C}"/>
              </a:ext>
            </a:extLst>
          </p:cNvPr>
          <p:cNvCxnSpPr>
            <a:cxnSpLocks/>
            <a:stCxn id="8" idx="2"/>
            <a:endCxn id="19" idx="0"/>
          </p:cNvCxnSpPr>
          <p:nvPr/>
        </p:nvCxnSpPr>
        <p:spPr>
          <a:xfrm rot="16200000" flipH="1">
            <a:off x="7074904" y="4100075"/>
            <a:ext cx="453064" cy="2410877"/>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AE9B3AC2-6409-174F-B21E-EB236A7E6C7E}"/>
              </a:ext>
            </a:extLst>
          </p:cNvPr>
          <p:cNvCxnSpPr>
            <a:cxnSpLocks/>
            <a:stCxn id="8" idx="2"/>
            <a:endCxn id="18" idx="0"/>
          </p:cNvCxnSpPr>
          <p:nvPr/>
        </p:nvCxnSpPr>
        <p:spPr>
          <a:xfrm rot="5400000">
            <a:off x="4664029" y="4100077"/>
            <a:ext cx="453064" cy="2410874"/>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A2C1E24E-EEB3-FD42-9EC1-88EF14368345}"/>
              </a:ext>
            </a:extLst>
          </p:cNvPr>
          <p:cNvCxnSpPr>
            <a:cxnSpLocks/>
            <a:stCxn id="8" idx="2"/>
            <a:endCxn id="17" idx="0"/>
          </p:cNvCxnSpPr>
          <p:nvPr/>
        </p:nvCxnSpPr>
        <p:spPr>
          <a:xfrm rot="5400000">
            <a:off x="5869465" y="5305513"/>
            <a:ext cx="453064" cy="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7" name="Table 50">
            <a:extLst>
              <a:ext uri="{FF2B5EF4-FFF2-40B4-BE49-F238E27FC236}">
                <a16:creationId xmlns:a16="http://schemas.microsoft.com/office/drawing/2014/main" id="{0FBB37A1-B646-2243-B4EE-A1F20DDD4AEF}"/>
              </a:ext>
            </a:extLst>
          </p:cNvPr>
          <p:cNvGraphicFramePr>
            <a:graphicFrameLocks noGrp="1"/>
          </p:cNvGraphicFramePr>
          <p:nvPr/>
        </p:nvGraphicFramePr>
        <p:xfrm>
          <a:off x="5099904"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Mainframe</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8" name="Table 50">
            <a:extLst>
              <a:ext uri="{FF2B5EF4-FFF2-40B4-BE49-F238E27FC236}">
                <a16:creationId xmlns:a16="http://schemas.microsoft.com/office/drawing/2014/main" id="{A81527FD-BDB6-9D44-ACA7-2695413FFC7F}"/>
              </a:ext>
            </a:extLst>
          </p:cNvPr>
          <p:cNvGraphicFramePr>
            <a:graphicFrameLocks noGrp="1"/>
          </p:cNvGraphicFramePr>
          <p:nvPr/>
        </p:nvGraphicFramePr>
        <p:xfrm>
          <a:off x="2689032"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Personal 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9" name="Table 50">
            <a:extLst>
              <a:ext uri="{FF2B5EF4-FFF2-40B4-BE49-F238E27FC236}">
                <a16:creationId xmlns:a16="http://schemas.microsoft.com/office/drawing/2014/main" id="{55953E93-35A1-E142-8F3D-CA54940AD25A}"/>
              </a:ext>
            </a:extLst>
          </p:cNvPr>
          <p:cNvGraphicFramePr>
            <a:graphicFrameLocks noGrp="1"/>
          </p:cNvGraphicFramePr>
          <p:nvPr/>
        </p:nvGraphicFramePr>
        <p:xfrm>
          <a:off x="7510783"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Server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spTree>
    <p:extLst>
      <p:ext uri="{BB962C8B-B14F-4D97-AF65-F5344CB8AC3E}">
        <p14:creationId xmlns:p14="http://schemas.microsoft.com/office/powerpoint/2010/main" val="251411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Configuration Management?</a:t>
            </a:r>
          </a:p>
        </p:txBody>
      </p:sp>
      <p:sp>
        <p:nvSpPr>
          <p:cNvPr id="11" name="Content Placeholder 2">
            <a:extLst>
              <a:ext uri="{FF2B5EF4-FFF2-40B4-BE49-F238E27FC236}">
                <a16:creationId xmlns:a16="http://schemas.microsoft.com/office/drawing/2014/main" id="{F821CEFA-EE33-A340-B21C-ECA1991D249D}"/>
              </a:ext>
            </a:extLst>
          </p:cNvPr>
          <p:cNvSpPr txBox="1">
            <a:spLocks/>
          </p:cNvSpPr>
          <p:nvPr/>
        </p:nvSpPr>
        <p:spPr>
          <a:xfrm>
            <a:off x="604434" y="5075890"/>
            <a:ext cx="2124479" cy="1167724"/>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a:t>
            </a:r>
            <a:endParaRPr lang="en-US" sz="5400" dirty="0">
              <a:latin typeface="Comic Sans MS" panose="030F0902030302020204" pitchFamily="66" charset="0"/>
            </a:endParaRPr>
          </a:p>
        </p:txBody>
      </p:sp>
      <p:sp>
        <p:nvSpPr>
          <p:cNvPr id="13" name="Content Placeholder 2">
            <a:extLst>
              <a:ext uri="{FF2B5EF4-FFF2-40B4-BE49-F238E27FC236}">
                <a16:creationId xmlns:a16="http://schemas.microsoft.com/office/drawing/2014/main" id="{708A9FA7-42CE-4641-9050-CC4BF9685886}"/>
              </a:ext>
            </a:extLst>
          </p:cNvPr>
          <p:cNvSpPr txBox="1">
            <a:spLocks/>
          </p:cNvSpPr>
          <p:nvPr/>
        </p:nvSpPr>
        <p:spPr>
          <a:xfrm>
            <a:off x="9109017" y="2781067"/>
            <a:ext cx="950860" cy="45857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800" dirty="0">
              <a:latin typeface="Comic Sans MS" panose="030F0902030302020204" pitchFamily="66" charset="0"/>
            </a:endParaRPr>
          </a:p>
        </p:txBody>
      </p:sp>
    </p:spTree>
    <p:extLst>
      <p:ext uri="{BB962C8B-B14F-4D97-AF65-F5344CB8AC3E}">
        <p14:creationId xmlns:p14="http://schemas.microsoft.com/office/powerpoint/2010/main" val="242608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CMDB Class Hierarchy</a:t>
            </a:r>
          </a:p>
        </p:txBody>
      </p:sp>
      <p:graphicFrame>
        <p:nvGraphicFramePr>
          <p:cNvPr id="4" name="Table 50">
            <a:extLst>
              <a:ext uri="{FF2B5EF4-FFF2-40B4-BE49-F238E27FC236}">
                <a16:creationId xmlns:a16="http://schemas.microsoft.com/office/drawing/2014/main" id="{F17E24CF-492F-A44F-9B6B-941C3DD6BF74}"/>
              </a:ext>
            </a:extLst>
          </p:cNvPr>
          <p:cNvGraphicFramePr>
            <a:graphicFrameLocks noGrp="1"/>
          </p:cNvGraphicFramePr>
          <p:nvPr/>
        </p:nvGraphicFramePr>
        <p:xfrm>
          <a:off x="4592923" y="1634786"/>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Hardware</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Name</a:t>
                      </a:r>
                    </a:p>
                  </a:txBody>
                  <a:tcPr>
                    <a:solidFill>
                      <a:srgbClr val="5B9CD5"/>
                    </a:solidFill>
                  </a:tcPr>
                </a:tc>
                <a:tc>
                  <a:txBody>
                    <a:bodyPr/>
                    <a:lstStyle/>
                    <a:p>
                      <a:pPr algn="ctr"/>
                      <a:r>
                        <a:rPr lang="en-US" sz="1400" dirty="0">
                          <a:solidFill>
                            <a:schemeClr val="tx1"/>
                          </a:solidFill>
                        </a:rPr>
                        <a:t>Serial #</a:t>
                      </a:r>
                    </a:p>
                  </a:txBody>
                  <a:tcPr>
                    <a:solidFill>
                      <a:srgbClr val="5B9CD5"/>
                    </a:solidFill>
                  </a:tcPr>
                </a:tc>
                <a:tc>
                  <a:txBody>
                    <a:bodyPr/>
                    <a:lstStyle/>
                    <a:p>
                      <a:pPr algn="ctr"/>
                      <a:r>
                        <a:rPr lang="en-US" sz="1400" dirty="0">
                          <a:solidFill>
                            <a:schemeClr val="tx1"/>
                          </a:solidFill>
                        </a:rPr>
                        <a:t>Location</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8" name="Table 50">
            <a:extLst>
              <a:ext uri="{FF2B5EF4-FFF2-40B4-BE49-F238E27FC236}">
                <a16:creationId xmlns:a16="http://schemas.microsoft.com/office/drawing/2014/main" id="{B0AA2F78-4309-394D-9C76-04907EBD84E4}"/>
              </a:ext>
            </a:extLst>
          </p:cNvPr>
          <p:cNvGraphicFramePr>
            <a:graphicFrameLocks noGrp="1"/>
          </p:cNvGraphicFramePr>
          <p:nvPr/>
        </p:nvGraphicFramePr>
        <p:xfrm>
          <a:off x="4592921" y="3595622"/>
          <a:ext cx="3006155" cy="1483360"/>
        </p:xfrm>
        <a:graphic>
          <a:graphicData uri="http://schemas.openxmlformats.org/drawingml/2006/table">
            <a:tbl>
              <a:tblPr firstRow="1" bandRow="1">
                <a:tableStyleId>{5C22544A-7EE6-4342-B048-85BDC9FD1C3A}</a:tableStyleId>
              </a:tblPr>
              <a:tblGrid>
                <a:gridCol w="772709">
                  <a:extLst>
                    <a:ext uri="{9D8B030D-6E8A-4147-A177-3AD203B41FA5}">
                      <a16:colId xmlns:a16="http://schemas.microsoft.com/office/drawing/2014/main" val="2543506197"/>
                    </a:ext>
                  </a:extLst>
                </a:gridCol>
                <a:gridCol w="1104181">
                  <a:extLst>
                    <a:ext uri="{9D8B030D-6E8A-4147-A177-3AD203B41FA5}">
                      <a16:colId xmlns:a16="http://schemas.microsoft.com/office/drawing/2014/main" val="950740182"/>
                    </a:ext>
                  </a:extLst>
                </a:gridCol>
                <a:gridCol w="112926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HDD</a:t>
                      </a:r>
                    </a:p>
                  </a:txBody>
                  <a:tcPr>
                    <a:solidFill>
                      <a:srgbClr val="5B9CD5"/>
                    </a:solidFill>
                  </a:tcPr>
                </a:tc>
                <a:tc>
                  <a:txBody>
                    <a:bodyPr/>
                    <a:lstStyle/>
                    <a:p>
                      <a:pPr algn="ctr"/>
                      <a:r>
                        <a:rPr lang="en-US" sz="1400" dirty="0">
                          <a:solidFill>
                            <a:schemeClr val="tx1"/>
                          </a:solidFill>
                        </a:rPr>
                        <a:t>OS</a:t>
                      </a:r>
                    </a:p>
                  </a:txBody>
                  <a:tcPr>
                    <a:solidFill>
                      <a:srgbClr val="5B9CD5"/>
                    </a:solidFill>
                  </a:tcPr>
                </a:tc>
                <a:tc>
                  <a:txBody>
                    <a:bodyPr/>
                    <a:lstStyle/>
                    <a:p>
                      <a:pPr algn="ctr"/>
                      <a:r>
                        <a:rPr lang="en-US" sz="1400" dirty="0">
                          <a:solidFill>
                            <a:schemeClr val="tx1"/>
                          </a:solidFill>
                        </a:rPr>
                        <a:t>RAM</a:t>
                      </a:r>
                    </a:p>
                  </a:txBody>
                  <a:tcPr>
                    <a:solidFill>
                      <a:srgbClr val="5B9CD5"/>
                    </a:solidFill>
                  </a:tcPr>
                </a:tc>
                <a:extLst>
                  <a:ext uri="{0D108BD9-81ED-4DB2-BD59-A6C34878D82A}">
                    <a16:rowId xmlns:a16="http://schemas.microsoft.com/office/drawing/2014/main" val="2733501499"/>
                  </a:ext>
                </a:extLst>
              </a:tr>
              <a:tr h="370840">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tc>
                  <a:txBody>
                    <a:bodyPr/>
                    <a:lstStyle/>
                    <a:p>
                      <a:r>
                        <a:rPr lang="en-US" sz="1400" dirty="0"/>
                        <a:t>xxx</a:t>
                      </a:r>
                    </a:p>
                  </a:txBody>
                  <a:tcPr>
                    <a:solidFill>
                      <a:srgbClr val="7FB6A1"/>
                    </a:solidFill>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9" name="Table 50">
            <a:extLst>
              <a:ext uri="{FF2B5EF4-FFF2-40B4-BE49-F238E27FC236}">
                <a16:creationId xmlns:a16="http://schemas.microsoft.com/office/drawing/2014/main" id="{6B4FF300-B188-5948-A582-1B6D86890B0D}"/>
              </a:ext>
            </a:extLst>
          </p:cNvPr>
          <p:cNvGraphicFramePr>
            <a:graphicFrameLocks noGrp="1"/>
          </p:cNvGraphicFramePr>
          <p:nvPr/>
        </p:nvGraphicFramePr>
        <p:xfrm>
          <a:off x="604431" y="3595622"/>
          <a:ext cx="3006154" cy="1483360"/>
        </p:xfrm>
        <a:graphic>
          <a:graphicData uri="http://schemas.openxmlformats.org/drawingml/2006/table">
            <a:tbl>
              <a:tblPr firstRow="1" bandRow="1">
                <a:tableStyleId>{5C22544A-7EE6-4342-B048-85BDC9FD1C3A}</a:tableStyleId>
              </a:tblPr>
              <a:tblGrid>
                <a:gridCol w="827554">
                  <a:extLst>
                    <a:ext uri="{9D8B030D-6E8A-4147-A177-3AD203B41FA5}">
                      <a16:colId xmlns:a16="http://schemas.microsoft.com/office/drawing/2014/main" val="2543506197"/>
                    </a:ext>
                  </a:extLst>
                </a:gridCol>
                <a:gridCol w="1035170">
                  <a:extLst>
                    <a:ext uri="{9D8B030D-6E8A-4147-A177-3AD203B41FA5}">
                      <a16:colId xmlns:a16="http://schemas.microsoft.com/office/drawing/2014/main" val="950740182"/>
                    </a:ext>
                  </a:extLst>
                </a:gridCol>
                <a:gridCol w="1143430">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Network Gear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Ports</a:t>
                      </a:r>
                    </a:p>
                  </a:txBody>
                  <a:tcPr>
                    <a:solidFill>
                      <a:srgbClr val="5B9CD5"/>
                    </a:solidFill>
                  </a:tcPr>
                </a:tc>
                <a:tc>
                  <a:txBody>
                    <a:bodyPr/>
                    <a:lstStyle/>
                    <a:p>
                      <a:pPr algn="ctr"/>
                      <a:r>
                        <a:rPr lang="en-US" sz="1400" dirty="0">
                          <a:solidFill>
                            <a:schemeClr val="tx1"/>
                          </a:solidFill>
                        </a:rPr>
                        <a:t>Channels</a:t>
                      </a:r>
                    </a:p>
                  </a:txBody>
                  <a:tcPr>
                    <a:solidFill>
                      <a:srgbClr val="5B9CD5"/>
                    </a:solidFill>
                  </a:tcPr>
                </a:tc>
                <a:tc>
                  <a:txBody>
                    <a:bodyPr/>
                    <a:lstStyle/>
                    <a:p>
                      <a:pPr algn="ctr"/>
                      <a:r>
                        <a:rPr lang="en-US" sz="1400" dirty="0">
                          <a:solidFill>
                            <a:schemeClr val="tx1"/>
                          </a:solidFill>
                        </a:rPr>
                        <a:t>Bandwidth</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graphicFrame>
        <p:nvGraphicFramePr>
          <p:cNvPr id="10" name="Table 50">
            <a:extLst>
              <a:ext uri="{FF2B5EF4-FFF2-40B4-BE49-F238E27FC236}">
                <a16:creationId xmlns:a16="http://schemas.microsoft.com/office/drawing/2014/main" id="{4F3BBBDA-112B-C44B-8E08-DF52A52F5213}"/>
              </a:ext>
            </a:extLst>
          </p:cNvPr>
          <p:cNvGraphicFramePr>
            <a:graphicFrameLocks noGrp="1"/>
          </p:cNvGraphicFramePr>
          <p:nvPr/>
        </p:nvGraphicFramePr>
        <p:xfrm>
          <a:off x="8581412" y="3595622"/>
          <a:ext cx="3006154" cy="1483360"/>
        </p:xfrm>
        <a:graphic>
          <a:graphicData uri="http://schemas.openxmlformats.org/drawingml/2006/table">
            <a:tbl>
              <a:tblPr firstRow="1" bandRow="1">
                <a:tableStyleId>{5C22544A-7EE6-4342-B048-85BDC9FD1C3A}</a:tableStyleId>
              </a:tblPr>
              <a:tblGrid>
                <a:gridCol w="945157">
                  <a:extLst>
                    <a:ext uri="{9D8B030D-6E8A-4147-A177-3AD203B41FA5}">
                      <a16:colId xmlns:a16="http://schemas.microsoft.com/office/drawing/2014/main" val="2543506197"/>
                    </a:ext>
                  </a:extLst>
                </a:gridCol>
                <a:gridCol w="1066312">
                  <a:extLst>
                    <a:ext uri="{9D8B030D-6E8A-4147-A177-3AD203B41FA5}">
                      <a16:colId xmlns:a16="http://schemas.microsoft.com/office/drawing/2014/main" val="950740182"/>
                    </a:ext>
                  </a:extLst>
                </a:gridCol>
                <a:gridCol w="994685">
                  <a:extLst>
                    <a:ext uri="{9D8B030D-6E8A-4147-A177-3AD203B41FA5}">
                      <a16:colId xmlns:a16="http://schemas.microsoft.com/office/drawing/2014/main" val="3148938451"/>
                    </a:ext>
                  </a:extLst>
                </a:gridCol>
              </a:tblGrid>
              <a:tr h="370840">
                <a:tc gridSpan="3">
                  <a:txBody>
                    <a:bodyPr/>
                    <a:lstStyle/>
                    <a:p>
                      <a:pPr algn="ctr"/>
                      <a:r>
                        <a:rPr lang="en-US" sz="1400" dirty="0">
                          <a:solidFill>
                            <a:schemeClr val="tx1"/>
                          </a:solidFill>
                        </a:rPr>
                        <a:t>Printer</a:t>
                      </a:r>
                    </a:p>
                  </a:txBody>
                  <a:tcPr/>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370840">
                <a:tc>
                  <a:txBody>
                    <a:bodyPr/>
                    <a:lstStyle/>
                    <a:p>
                      <a:pPr algn="ctr"/>
                      <a:r>
                        <a:rPr lang="en-US" sz="1400" dirty="0">
                          <a:solidFill>
                            <a:schemeClr val="tx1"/>
                          </a:solidFill>
                        </a:rPr>
                        <a:t>PPM</a:t>
                      </a:r>
                    </a:p>
                  </a:txBody>
                  <a:tcPr>
                    <a:solidFill>
                      <a:srgbClr val="5B9CD5"/>
                    </a:solidFill>
                  </a:tcPr>
                </a:tc>
                <a:tc>
                  <a:txBody>
                    <a:bodyPr/>
                    <a:lstStyle/>
                    <a:p>
                      <a:pPr algn="ctr"/>
                      <a:r>
                        <a:rPr lang="en-US" sz="1400" dirty="0">
                          <a:solidFill>
                            <a:schemeClr val="tx1"/>
                          </a:solidFill>
                        </a:rPr>
                        <a:t>Color Ind</a:t>
                      </a:r>
                    </a:p>
                  </a:txBody>
                  <a:tcPr>
                    <a:solidFill>
                      <a:srgbClr val="5B9CD5"/>
                    </a:solidFill>
                  </a:tcPr>
                </a:tc>
                <a:tc>
                  <a:txBody>
                    <a:bodyPr/>
                    <a:lstStyle/>
                    <a:p>
                      <a:pPr algn="ctr"/>
                      <a:r>
                        <a:rPr lang="en-US" sz="1400" dirty="0">
                          <a:solidFill>
                            <a:schemeClr val="tx1"/>
                          </a:solidFill>
                        </a:rPr>
                        <a:t>Print Type</a:t>
                      </a:r>
                    </a:p>
                  </a:txBody>
                  <a:tcPr>
                    <a:solidFill>
                      <a:srgbClr val="5B9CD5"/>
                    </a:solidFill>
                  </a:tcPr>
                </a:tc>
                <a:extLst>
                  <a:ext uri="{0D108BD9-81ED-4DB2-BD59-A6C34878D82A}">
                    <a16:rowId xmlns:a16="http://schemas.microsoft.com/office/drawing/2014/main" val="273350149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6490547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305423352"/>
                  </a:ext>
                </a:extLst>
              </a:tr>
            </a:tbl>
          </a:graphicData>
        </a:graphic>
      </p:graphicFrame>
      <p:cxnSp>
        <p:nvCxnSpPr>
          <p:cNvPr id="12" name="Elbow Connector 11">
            <a:extLst>
              <a:ext uri="{FF2B5EF4-FFF2-40B4-BE49-F238E27FC236}">
                <a16:creationId xmlns:a16="http://schemas.microsoft.com/office/drawing/2014/main" id="{9FB300D4-CDF0-5749-A05B-F9ADFF1D77DD}"/>
              </a:ext>
            </a:extLst>
          </p:cNvPr>
          <p:cNvCxnSpPr>
            <a:cxnSpLocks/>
            <a:stCxn id="4" idx="2"/>
            <a:endCxn id="9" idx="0"/>
          </p:cNvCxnSpPr>
          <p:nvPr/>
        </p:nvCxnSpPr>
        <p:spPr>
          <a:xfrm rot="5400000">
            <a:off x="3863016" y="1362638"/>
            <a:ext cx="477476" cy="398849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751E4029-5B2F-214D-8080-9918209F899C}"/>
              </a:ext>
            </a:extLst>
          </p:cNvPr>
          <p:cNvCxnSpPr>
            <a:cxnSpLocks/>
            <a:stCxn id="4" idx="2"/>
            <a:endCxn id="8" idx="0"/>
          </p:cNvCxnSpPr>
          <p:nvPr/>
        </p:nvCxnSpPr>
        <p:spPr>
          <a:xfrm rot="5400000">
            <a:off x="5857261" y="3356883"/>
            <a:ext cx="477476" cy="2"/>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EBB9A5C1-E769-9F48-8CD7-FE1B9DC76DD3}"/>
              </a:ext>
            </a:extLst>
          </p:cNvPr>
          <p:cNvCxnSpPr>
            <a:cxnSpLocks/>
            <a:stCxn id="4" idx="2"/>
            <a:endCxn id="10" idx="0"/>
          </p:cNvCxnSpPr>
          <p:nvPr/>
        </p:nvCxnSpPr>
        <p:spPr>
          <a:xfrm rot="16200000" flipH="1">
            <a:off x="7851506" y="1362639"/>
            <a:ext cx="477476" cy="398848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49EAADB7-1B49-FE45-891F-1A27E5AB9E8C}"/>
              </a:ext>
            </a:extLst>
          </p:cNvPr>
          <p:cNvCxnSpPr>
            <a:cxnSpLocks/>
            <a:stCxn id="8" idx="2"/>
            <a:endCxn id="19" idx="0"/>
          </p:cNvCxnSpPr>
          <p:nvPr/>
        </p:nvCxnSpPr>
        <p:spPr>
          <a:xfrm rot="16200000" flipH="1">
            <a:off x="7074904" y="4100075"/>
            <a:ext cx="453064" cy="2410877"/>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AE9B3AC2-6409-174F-B21E-EB236A7E6C7E}"/>
              </a:ext>
            </a:extLst>
          </p:cNvPr>
          <p:cNvCxnSpPr>
            <a:cxnSpLocks/>
            <a:stCxn id="8" idx="2"/>
            <a:endCxn id="18" idx="0"/>
          </p:cNvCxnSpPr>
          <p:nvPr/>
        </p:nvCxnSpPr>
        <p:spPr>
          <a:xfrm rot="5400000">
            <a:off x="4664029" y="4100077"/>
            <a:ext cx="453064" cy="2410874"/>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A2C1E24E-EEB3-FD42-9EC1-88EF14368345}"/>
              </a:ext>
            </a:extLst>
          </p:cNvPr>
          <p:cNvCxnSpPr>
            <a:cxnSpLocks/>
            <a:stCxn id="8" idx="2"/>
            <a:endCxn id="17" idx="0"/>
          </p:cNvCxnSpPr>
          <p:nvPr/>
        </p:nvCxnSpPr>
        <p:spPr>
          <a:xfrm rot="5400000">
            <a:off x="5869465" y="5305513"/>
            <a:ext cx="453064" cy="2"/>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7" name="Table 50">
            <a:extLst>
              <a:ext uri="{FF2B5EF4-FFF2-40B4-BE49-F238E27FC236}">
                <a16:creationId xmlns:a16="http://schemas.microsoft.com/office/drawing/2014/main" id="{0FBB37A1-B646-2243-B4EE-A1F20DDD4AEF}"/>
              </a:ext>
            </a:extLst>
          </p:cNvPr>
          <p:cNvGraphicFramePr>
            <a:graphicFrameLocks noGrp="1"/>
          </p:cNvGraphicFramePr>
          <p:nvPr/>
        </p:nvGraphicFramePr>
        <p:xfrm>
          <a:off x="5099904"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Mainframe</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8" name="Table 50">
            <a:extLst>
              <a:ext uri="{FF2B5EF4-FFF2-40B4-BE49-F238E27FC236}">
                <a16:creationId xmlns:a16="http://schemas.microsoft.com/office/drawing/2014/main" id="{A81527FD-BDB6-9D44-ACA7-2695413FFC7F}"/>
              </a:ext>
            </a:extLst>
          </p:cNvPr>
          <p:cNvGraphicFramePr>
            <a:graphicFrameLocks noGrp="1"/>
          </p:cNvGraphicFramePr>
          <p:nvPr/>
        </p:nvGraphicFramePr>
        <p:xfrm>
          <a:off x="2689032"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Personal Computer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graphicFrame>
        <p:nvGraphicFramePr>
          <p:cNvPr id="19" name="Table 50">
            <a:extLst>
              <a:ext uri="{FF2B5EF4-FFF2-40B4-BE49-F238E27FC236}">
                <a16:creationId xmlns:a16="http://schemas.microsoft.com/office/drawing/2014/main" id="{55953E93-35A1-E142-8F3D-CA54940AD25A}"/>
              </a:ext>
            </a:extLst>
          </p:cNvPr>
          <p:cNvGraphicFramePr>
            <a:graphicFrameLocks noGrp="1"/>
          </p:cNvGraphicFramePr>
          <p:nvPr/>
        </p:nvGraphicFramePr>
        <p:xfrm>
          <a:off x="7510783" y="5532046"/>
          <a:ext cx="1992185" cy="1097280"/>
        </p:xfrm>
        <a:graphic>
          <a:graphicData uri="http://schemas.openxmlformats.org/drawingml/2006/table">
            <a:tbl>
              <a:tblPr firstRow="1" bandRow="1">
                <a:tableStyleId>{5C22544A-7EE6-4342-B048-85BDC9FD1C3A}</a:tableStyleId>
              </a:tblPr>
              <a:tblGrid>
                <a:gridCol w="512076">
                  <a:extLst>
                    <a:ext uri="{9D8B030D-6E8A-4147-A177-3AD203B41FA5}">
                      <a16:colId xmlns:a16="http://schemas.microsoft.com/office/drawing/2014/main" val="2543506197"/>
                    </a:ext>
                  </a:extLst>
                </a:gridCol>
                <a:gridCol w="731743">
                  <a:extLst>
                    <a:ext uri="{9D8B030D-6E8A-4147-A177-3AD203B41FA5}">
                      <a16:colId xmlns:a16="http://schemas.microsoft.com/office/drawing/2014/main" val="950740182"/>
                    </a:ext>
                  </a:extLst>
                </a:gridCol>
                <a:gridCol w="748366">
                  <a:extLst>
                    <a:ext uri="{9D8B030D-6E8A-4147-A177-3AD203B41FA5}">
                      <a16:colId xmlns:a16="http://schemas.microsoft.com/office/drawing/2014/main" val="3148938451"/>
                    </a:ext>
                  </a:extLst>
                </a:gridCol>
              </a:tblGrid>
              <a:tr h="269860">
                <a:tc gridSpan="3">
                  <a:txBody>
                    <a:bodyPr/>
                    <a:lstStyle/>
                    <a:p>
                      <a:pPr algn="ctr"/>
                      <a:r>
                        <a:rPr lang="en-US" sz="1200" dirty="0">
                          <a:solidFill>
                            <a:schemeClr val="tx1"/>
                          </a:solidFill>
                        </a:rPr>
                        <a:t>Server</a:t>
                      </a:r>
                    </a:p>
                  </a:txBody>
                  <a:tcPr marL="100584" marR="100584"/>
                </a:tc>
                <a:tc hMerge="1">
                  <a:txBody>
                    <a:bodyPr/>
                    <a:lstStyle/>
                    <a:p>
                      <a:endParaRPr lang="en-US" sz="1400" dirty="0">
                        <a:solidFill>
                          <a:schemeClr val="tx1"/>
                        </a:solidFill>
                      </a:endParaRPr>
                    </a:p>
                  </a:txBody>
                  <a:tcPr/>
                </a:tc>
                <a:tc hMerge="1">
                  <a:txBody>
                    <a:bodyPr/>
                    <a:lstStyle/>
                    <a:p>
                      <a:endParaRPr lang="en-US" sz="1400" dirty="0">
                        <a:solidFill>
                          <a:schemeClr val="tx1"/>
                        </a:solidFill>
                      </a:endParaRPr>
                    </a:p>
                  </a:txBody>
                  <a:tcPr/>
                </a:tc>
                <a:extLst>
                  <a:ext uri="{0D108BD9-81ED-4DB2-BD59-A6C34878D82A}">
                    <a16:rowId xmlns:a16="http://schemas.microsoft.com/office/drawing/2014/main" val="300347750"/>
                  </a:ext>
                </a:extLst>
              </a:tr>
              <a:tr h="269860">
                <a:tc>
                  <a:txBody>
                    <a:bodyPr/>
                    <a:lstStyle/>
                    <a:p>
                      <a:pPr algn="ctr"/>
                      <a:r>
                        <a:rPr lang="en-US" sz="1200" dirty="0">
                          <a:solidFill>
                            <a:schemeClr val="tx1"/>
                          </a:solidFill>
                        </a:rPr>
                        <a:t>Attr1</a:t>
                      </a:r>
                    </a:p>
                  </a:txBody>
                  <a:tcPr>
                    <a:solidFill>
                      <a:srgbClr val="5B9CD5"/>
                    </a:solidFill>
                  </a:tcPr>
                </a:tc>
                <a:tc>
                  <a:txBody>
                    <a:bodyPr/>
                    <a:lstStyle/>
                    <a:p>
                      <a:pPr algn="ctr"/>
                      <a:r>
                        <a:rPr lang="en-US" sz="1200" dirty="0">
                          <a:solidFill>
                            <a:schemeClr val="tx1"/>
                          </a:solidFill>
                        </a:rPr>
                        <a:t>Attr2</a:t>
                      </a:r>
                    </a:p>
                  </a:txBody>
                  <a:tcPr>
                    <a:solidFill>
                      <a:srgbClr val="5B9CD5"/>
                    </a:solidFill>
                  </a:tcPr>
                </a:tc>
                <a:tc>
                  <a:txBody>
                    <a:bodyPr/>
                    <a:lstStyle/>
                    <a:p>
                      <a:pPr algn="ctr"/>
                      <a:r>
                        <a:rPr lang="en-US" sz="1200" dirty="0">
                          <a:solidFill>
                            <a:schemeClr val="tx1"/>
                          </a:solidFill>
                        </a:rPr>
                        <a:t>Attr3</a:t>
                      </a:r>
                    </a:p>
                  </a:txBody>
                  <a:tcPr>
                    <a:solidFill>
                      <a:srgbClr val="5B9CD5"/>
                    </a:solidFill>
                  </a:tcPr>
                </a:tc>
                <a:extLst>
                  <a:ext uri="{0D108BD9-81ED-4DB2-BD59-A6C34878D82A}">
                    <a16:rowId xmlns:a16="http://schemas.microsoft.com/office/drawing/2014/main" val="2733501499"/>
                  </a:ext>
                </a:extLst>
              </a:tr>
              <a:tr h="269860">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tc>
                  <a:txBody>
                    <a:bodyPr/>
                    <a:lstStyle/>
                    <a:p>
                      <a:r>
                        <a:rPr lang="en-US" sz="1200" dirty="0"/>
                        <a:t>xxx</a:t>
                      </a:r>
                    </a:p>
                  </a:txBody>
                  <a:tcPr>
                    <a:solidFill>
                      <a:srgbClr val="7FB6A1"/>
                    </a:solidFill>
                  </a:tcPr>
                </a:tc>
                <a:extLst>
                  <a:ext uri="{0D108BD9-81ED-4DB2-BD59-A6C34878D82A}">
                    <a16:rowId xmlns:a16="http://schemas.microsoft.com/office/drawing/2014/main" val="2764905472"/>
                  </a:ext>
                </a:extLst>
              </a:tr>
              <a:tr h="269860">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423352"/>
                  </a:ext>
                </a:extLst>
              </a:tr>
            </a:tbl>
          </a:graphicData>
        </a:graphic>
      </p:graphicFrame>
    </p:spTree>
    <p:extLst>
      <p:ext uri="{BB962C8B-B14F-4D97-AF65-F5344CB8AC3E}">
        <p14:creationId xmlns:p14="http://schemas.microsoft.com/office/powerpoint/2010/main" val="237331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spTree>
    <p:extLst>
      <p:ext uri="{BB962C8B-B14F-4D97-AF65-F5344CB8AC3E}">
        <p14:creationId xmlns:p14="http://schemas.microsoft.com/office/powerpoint/2010/main" val="152347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414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1" name="Picture 10" descr="A close-up of a camera&#10;&#10;Description automatically generated with low confidence">
            <a:extLst>
              <a:ext uri="{FF2B5EF4-FFF2-40B4-BE49-F238E27FC236}">
                <a16:creationId xmlns:a16="http://schemas.microsoft.com/office/drawing/2014/main" id="{9637FD1A-C4C9-3C44-B85D-2F498C8C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71" y="3073130"/>
            <a:ext cx="1367495" cy="1361164"/>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48C46D-295B-B640-867D-A12472E89313}"/>
              </a:ext>
            </a:extLst>
          </p:cNvPr>
          <p:cNvCxnSpPr>
            <a:stCxn id="5" idx="3"/>
            <a:endCxn id="11" idx="1"/>
          </p:cNvCxnSpPr>
          <p:nvPr/>
        </p:nvCxnSpPr>
        <p:spPr>
          <a:xfrm>
            <a:off x="2848565" y="3718485"/>
            <a:ext cx="1343506" cy="352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280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1" name="Picture 10" descr="A close-up of a camera&#10;&#10;Description automatically generated with low confidence">
            <a:extLst>
              <a:ext uri="{FF2B5EF4-FFF2-40B4-BE49-F238E27FC236}">
                <a16:creationId xmlns:a16="http://schemas.microsoft.com/office/drawing/2014/main" id="{9637FD1A-C4C9-3C44-B85D-2F498C8C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71" y="3073130"/>
            <a:ext cx="1367495" cy="1361164"/>
          </a:xfrm>
          <a:prstGeom prst="rect">
            <a:avLst/>
          </a:prstGeom>
        </p:spPr>
      </p:pic>
      <p:pic>
        <p:nvPicPr>
          <p:cNvPr id="13" name="Picture 12" descr="A picture containing cup, indoor, tableware&#10;&#10;Description automatically generated">
            <a:extLst>
              <a:ext uri="{FF2B5EF4-FFF2-40B4-BE49-F238E27FC236}">
                <a16:creationId xmlns:a16="http://schemas.microsoft.com/office/drawing/2014/main" id="{4F98AEA6-21C1-0A44-91FB-C47E552503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03072" y="3073130"/>
            <a:ext cx="1242420" cy="1367496"/>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48C46D-295B-B640-867D-A12472E89313}"/>
              </a:ext>
            </a:extLst>
          </p:cNvPr>
          <p:cNvCxnSpPr>
            <a:stCxn id="5" idx="3"/>
            <a:endCxn id="11" idx="1"/>
          </p:cNvCxnSpPr>
          <p:nvPr/>
        </p:nvCxnSpPr>
        <p:spPr>
          <a:xfrm>
            <a:off x="2848565" y="3718485"/>
            <a:ext cx="1343506" cy="352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E95A29-2B5E-CB42-B117-0E10846357AB}"/>
              </a:ext>
            </a:extLst>
          </p:cNvPr>
          <p:cNvCxnSpPr>
            <a:stCxn id="11" idx="3"/>
            <a:endCxn id="13" idx="1"/>
          </p:cNvCxnSpPr>
          <p:nvPr/>
        </p:nvCxnSpPr>
        <p:spPr>
          <a:xfrm>
            <a:off x="5559566" y="3753712"/>
            <a:ext cx="1343506" cy="316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6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1" name="Picture 10" descr="A close-up of a camera&#10;&#10;Description automatically generated with low confidence">
            <a:extLst>
              <a:ext uri="{FF2B5EF4-FFF2-40B4-BE49-F238E27FC236}">
                <a16:creationId xmlns:a16="http://schemas.microsoft.com/office/drawing/2014/main" id="{9637FD1A-C4C9-3C44-B85D-2F498C8C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71" y="3073130"/>
            <a:ext cx="1367495" cy="1361164"/>
          </a:xfrm>
          <a:prstGeom prst="rect">
            <a:avLst/>
          </a:prstGeom>
        </p:spPr>
      </p:pic>
      <p:pic>
        <p:nvPicPr>
          <p:cNvPr id="13" name="Picture 12" descr="A picture containing cup, indoor, tableware&#10;&#10;Description automatically generated">
            <a:extLst>
              <a:ext uri="{FF2B5EF4-FFF2-40B4-BE49-F238E27FC236}">
                <a16:creationId xmlns:a16="http://schemas.microsoft.com/office/drawing/2014/main" id="{4F98AEA6-21C1-0A44-91FB-C47E552503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03072" y="3073130"/>
            <a:ext cx="1242420" cy="1367496"/>
          </a:xfrm>
          <a:prstGeom prst="rect">
            <a:avLst/>
          </a:prstGeom>
        </p:spPr>
      </p:pic>
      <p:pic>
        <p:nvPicPr>
          <p:cNvPr id="15" name="Picture 14" descr="A white video game console&#10;&#10;Description automatically generated with medium confidence">
            <a:extLst>
              <a:ext uri="{FF2B5EF4-FFF2-40B4-BE49-F238E27FC236}">
                <a16:creationId xmlns:a16="http://schemas.microsoft.com/office/drawing/2014/main" id="{D041B5DB-6CDE-6E45-9E6C-D880451A3F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88998" y="2751666"/>
            <a:ext cx="1367496" cy="1933638"/>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48C46D-295B-B640-867D-A12472E89313}"/>
              </a:ext>
            </a:extLst>
          </p:cNvPr>
          <p:cNvCxnSpPr>
            <a:stCxn id="5" idx="3"/>
            <a:endCxn id="11" idx="1"/>
          </p:cNvCxnSpPr>
          <p:nvPr/>
        </p:nvCxnSpPr>
        <p:spPr>
          <a:xfrm>
            <a:off x="2848565" y="3718485"/>
            <a:ext cx="1343506" cy="352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E95A29-2B5E-CB42-B117-0E10846357AB}"/>
              </a:ext>
            </a:extLst>
          </p:cNvPr>
          <p:cNvCxnSpPr>
            <a:stCxn id="11" idx="3"/>
            <a:endCxn id="13" idx="1"/>
          </p:cNvCxnSpPr>
          <p:nvPr/>
        </p:nvCxnSpPr>
        <p:spPr>
          <a:xfrm>
            <a:off x="5559566" y="3753712"/>
            <a:ext cx="1343506" cy="316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92F629-174F-284D-8D24-B93F3248F3FE}"/>
              </a:ext>
            </a:extLst>
          </p:cNvPr>
          <p:cNvCxnSpPr>
            <a:stCxn id="13" idx="3"/>
            <a:endCxn id="15" idx="1"/>
          </p:cNvCxnSpPr>
          <p:nvPr/>
        </p:nvCxnSpPr>
        <p:spPr>
          <a:xfrm flipV="1">
            <a:off x="8145492" y="3718485"/>
            <a:ext cx="1343506" cy="3839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81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CIs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1" name="Picture 10" descr="A close-up of a camera&#10;&#10;Description automatically generated with low confidence">
            <a:extLst>
              <a:ext uri="{FF2B5EF4-FFF2-40B4-BE49-F238E27FC236}">
                <a16:creationId xmlns:a16="http://schemas.microsoft.com/office/drawing/2014/main" id="{9637FD1A-C4C9-3C44-B85D-2F498C8C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71" y="3073130"/>
            <a:ext cx="1367495" cy="1361164"/>
          </a:xfrm>
          <a:prstGeom prst="rect">
            <a:avLst/>
          </a:prstGeom>
        </p:spPr>
      </p:pic>
      <p:pic>
        <p:nvPicPr>
          <p:cNvPr id="13" name="Picture 12" descr="A picture containing cup, indoor, tableware&#10;&#10;Description automatically generated">
            <a:extLst>
              <a:ext uri="{FF2B5EF4-FFF2-40B4-BE49-F238E27FC236}">
                <a16:creationId xmlns:a16="http://schemas.microsoft.com/office/drawing/2014/main" id="{4F98AEA6-21C1-0A44-91FB-C47E552503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03072" y="3073130"/>
            <a:ext cx="1242420" cy="1367496"/>
          </a:xfrm>
          <a:prstGeom prst="rect">
            <a:avLst/>
          </a:prstGeom>
        </p:spPr>
      </p:pic>
      <p:pic>
        <p:nvPicPr>
          <p:cNvPr id="15" name="Picture 14" descr="A white video game console&#10;&#10;Description automatically generated with medium confidence">
            <a:extLst>
              <a:ext uri="{FF2B5EF4-FFF2-40B4-BE49-F238E27FC236}">
                <a16:creationId xmlns:a16="http://schemas.microsoft.com/office/drawing/2014/main" id="{D041B5DB-6CDE-6E45-9E6C-D880451A3F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88998" y="2751666"/>
            <a:ext cx="1367496" cy="1933638"/>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48C46D-295B-B640-867D-A12472E89313}"/>
              </a:ext>
            </a:extLst>
          </p:cNvPr>
          <p:cNvCxnSpPr>
            <a:stCxn id="5" idx="3"/>
            <a:endCxn id="11" idx="1"/>
          </p:cNvCxnSpPr>
          <p:nvPr/>
        </p:nvCxnSpPr>
        <p:spPr>
          <a:xfrm>
            <a:off x="2848565" y="3718485"/>
            <a:ext cx="1343506" cy="352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E95A29-2B5E-CB42-B117-0E10846357AB}"/>
              </a:ext>
            </a:extLst>
          </p:cNvPr>
          <p:cNvCxnSpPr>
            <a:stCxn id="11" idx="3"/>
            <a:endCxn id="13" idx="1"/>
          </p:cNvCxnSpPr>
          <p:nvPr/>
        </p:nvCxnSpPr>
        <p:spPr>
          <a:xfrm>
            <a:off x="5559566" y="3753712"/>
            <a:ext cx="1343506" cy="316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92F629-174F-284D-8D24-B93F3248F3FE}"/>
              </a:ext>
            </a:extLst>
          </p:cNvPr>
          <p:cNvCxnSpPr>
            <a:stCxn id="13" idx="3"/>
            <a:endCxn id="15" idx="1"/>
          </p:cNvCxnSpPr>
          <p:nvPr/>
        </p:nvCxnSpPr>
        <p:spPr>
          <a:xfrm flipV="1">
            <a:off x="8145492" y="3718485"/>
            <a:ext cx="1343506" cy="3839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descr="A picture containing company name&#10;&#10;Description automatically generated">
            <a:extLst>
              <a:ext uri="{FF2B5EF4-FFF2-40B4-BE49-F238E27FC236}">
                <a16:creationId xmlns:a16="http://schemas.microsoft.com/office/drawing/2014/main" id="{FBA4ECB7-D055-874C-AF0D-C0FEA9048487}"/>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085799" y="5143611"/>
            <a:ext cx="1770695" cy="1343286"/>
          </a:xfrm>
          <a:prstGeom prst="rect">
            <a:avLst/>
          </a:prstGeom>
        </p:spPr>
      </p:pic>
      <p:cxnSp>
        <p:nvCxnSpPr>
          <p:cNvPr id="37" name="Curved Connector 36">
            <a:extLst>
              <a:ext uri="{FF2B5EF4-FFF2-40B4-BE49-F238E27FC236}">
                <a16:creationId xmlns:a16="http://schemas.microsoft.com/office/drawing/2014/main" id="{785E0085-8721-C749-AC6B-628450FC78F3}"/>
              </a:ext>
            </a:extLst>
          </p:cNvPr>
          <p:cNvCxnSpPr>
            <a:cxnSpLocks/>
            <a:stCxn id="15" idx="3"/>
            <a:endCxn id="35" idx="3"/>
          </p:cNvCxnSpPr>
          <p:nvPr/>
        </p:nvCxnSpPr>
        <p:spPr>
          <a:xfrm>
            <a:off x="10856494" y="3718485"/>
            <a:ext cx="12700" cy="2096769"/>
          </a:xfrm>
          <a:prstGeom prst="curvedConnector3">
            <a:avLst>
              <a:gd name="adj1" fmla="val 5968417"/>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75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3" y="2162508"/>
            <a:ext cx="5257799" cy="3500355"/>
          </a:xfrm>
        </p:spPr>
        <p:txBody>
          <a:bodyPr>
            <a:normAutofit/>
          </a:bodyPr>
          <a:lstStyle/>
          <a:p>
            <a:pPr marL="171450" indent="-171450">
              <a:buFont typeface="Arial" panose="020B0604020202020204" pitchFamily="34" charset="0"/>
              <a:buChar char="•"/>
            </a:pPr>
            <a:r>
              <a:rPr lang="en-US" sz="2000" dirty="0"/>
              <a:t>Connected by :: Connects</a:t>
            </a:r>
          </a:p>
          <a:p>
            <a:pPr marL="171450" indent="-171450">
              <a:buFont typeface="Arial" panose="020B0604020202020204" pitchFamily="34" charset="0"/>
              <a:buChar char="•"/>
            </a:pPr>
            <a:r>
              <a:rPr lang="en-US" sz="2000" dirty="0"/>
              <a:t>Consumed by :: Consumes</a:t>
            </a:r>
          </a:p>
          <a:p>
            <a:pPr marL="171450" indent="-171450">
              <a:buFont typeface="Arial" panose="020B0604020202020204" pitchFamily="34" charset="0"/>
              <a:buChar char="•"/>
            </a:pPr>
            <a:r>
              <a:rPr lang="en-US" sz="2000" dirty="0"/>
              <a:t>Contained by :: Contains</a:t>
            </a:r>
          </a:p>
          <a:p>
            <a:pPr marL="171450" indent="-171450">
              <a:buFont typeface="Arial" panose="020B0604020202020204" pitchFamily="34" charset="0"/>
              <a:buChar char="•"/>
            </a:pPr>
            <a:r>
              <a:rPr lang="en-US" sz="2000" dirty="0"/>
              <a:t>Cooled by :: Cools</a:t>
            </a:r>
          </a:p>
          <a:p>
            <a:pPr marL="171450" indent="-171450">
              <a:buFont typeface="Arial" panose="020B0604020202020204" pitchFamily="34" charset="0"/>
              <a:buChar char="•"/>
            </a:pPr>
            <a:r>
              <a:rPr lang="en-US" sz="2000" dirty="0"/>
              <a:t>Depends on :: Used by</a:t>
            </a:r>
          </a:p>
          <a:p>
            <a:pPr marL="171450" indent="-171450">
              <a:buFont typeface="Arial" panose="020B0604020202020204" pitchFamily="34" charset="0"/>
              <a:buChar char="•"/>
            </a:pPr>
            <a:r>
              <a:rPr lang="en-US" sz="2000" dirty="0"/>
              <a:t>Fed by :: Feeds</a:t>
            </a:r>
          </a:p>
        </p:txBody>
      </p:sp>
      <p:sp>
        <p:nvSpPr>
          <p:cNvPr id="16" name="Content Placeholder 2">
            <a:extLst>
              <a:ext uri="{FF2B5EF4-FFF2-40B4-BE49-F238E27FC236}">
                <a16:creationId xmlns:a16="http://schemas.microsoft.com/office/drawing/2014/main" id="{7E14B577-B859-084D-BC54-4C8D745247DE}"/>
              </a:ext>
            </a:extLst>
          </p:cNvPr>
          <p:cNvSpPr txBox="1">
            <a:spLocks/>
          </p:cNvSpPr>
          <p:nvPr/>
        </p:nvSpPr>
        <p:spPr>
          <a:xfrm>
            <a:off x="6673518" y="2162508"/>
            <a:ext cx="4680283" cy="3757028"/>
          </a:xfrm>
          <a:prstGeom prst="rect">
            <a:avLst/>
          </a:prstGeom>
        </p:spPr>
        <p:txBody>
          <a:bodyPr vert="horz" lIns="0" tIns="0" rIns="0" bIns="0" rtlCol="0">
            <a:norm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2000" dirty="0"/>
              <a:t>Hosted on :: Hosts</a:t>
            </a:r>
          </a:p>
          <a:p>
            <a:pPr marL="171450" indent="-171450">
              <a:buFont typeface="Arial" panose="020B0604020202020204" pitchFamily="34" charset="0"/>
              <a:buChar char="•"/>
            </a:pPr>
            <a:r>
              <a:rPr lang="en-US" sz="2000" dirty="0"/>
              <a:t>Managed by :: Manages</a:t>
            </a:r>
          </a:p>
          <a:p>
            <a:pPr marL="171450" indent="-171450">
              <a:buFont typeface="Arial" panose="020B0604020202020204" pitchFamily="34" charset="0"/>
              <a:buChar char="•"/>
            </a:pPr>
            <a:r>
              <a:rPr lang="en-US" sz="2000" dirty="0"/>
              <a:t>Owned by :: Owns</a:t>
            </a:r>
          </a:p>
          <a:p>
            <a:pPr marL="171450" indent="-171450">
              <a:buFont typeface="Arial" panose="020B0604020202020204" pitchFamily="34" charset="0"/>
              <a:buChar char="•"/>
            </a:pPr>
            <a:r>
              <a:rPr lang="en-US" sz="2000" dirty="0"/>
              <a:t>Powered by :: Powers</a:t>
            </a:r>
          </a:p>
          <a:p>
            <a:pPr marL="171450" indent="-171450">
              <a:buFont typeface="Arial" panose="020B0604020202020204" pitchFamily="34" charset="0"/>
              <a:buChar char="•"/>
            </a:pPr>
            <a:r>
              <a:rPr lang="en-US" sz="2000" dirty="0"/>
              <a:t>Runs on :: Runs</a:t>
            </a:r>
          </a:p>
          <a:p>
            <a:pPr marL="171450" indent="-171450">
              <a:buFont typeface="Arial" panose="020B0604020202020204" pitchFamily="34" charset="0"/>
              <a:buChar char="•"/>
            </a:pPr>
            <a:r>
              <a:rPr lang="en-US" sz="2000" dirty="0"/>
              <a:t>Used by :: Uses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19701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CI Relationships</a:t>
            </a:r>
          </a:p>
        </p:txBody>
      </p:sp>
      <p:sp>
        <p:nvSpPr>
          <p:cNvPr id="3" name="Content Placeholder 2">
            <a:extLst>
              <a:ext uri="{FF2B5EF4-FFF2-40B4-BE49-F238E27FC236}">
                <a16:creationId xmlns:a16="http://schemas.microsoft.com/office/drawing/2014/main" id="{2B0192B6-B410-7B44-BA8E-7B30B97CFC45}"/>
              </a:ext>
            </a:extLst>
          </p:cNvPr>
          <p:cNvSpPr>
            <a:spLocks noGrp="1"/>
          </p:cNvSpPr>
          <p:nvPr>
            <p:ph idx="1"/>
          </p:nvPr>
        </p:nvSpPr>
        <p:spPr>
          <a:xfrm>
            <a:off x="838201" y="1825625"/>
            <a:ext cx="10515600" cy="901533"/>
          </a:xfrm>
        </p:spPr>
        <p:txBody>
          <a:bodyPr>
            <a:normAutofit/>
          </a:bodyPr>
          <a:lstStyle/>
          <a:p>
            <a:r>
              <a:rPr lang="en-US" sz="2000" dirty="0"/>
              <a:t>In most cases, IT components (CIs) are not fully productive by themselves.  They work together with other Cis in order to create value.</a:t>
            </a:r>
          </a:p>
        </p:txBody>
      </p:sp>
      <p:pic>
        <p:nvPicPr>
          <p:cNvPr id="5" name="Picture 4" descr="Shape&#10;&#10;Description automatically generated">
            <a:extLst>
              <a:ext uri="{FF2B5EF4-FFF2-40B4-BE49-F238E27FC236}">
                <a16:creationId xmlns:a16="http://schemas.microsoft.com/office/drawing/2014/main" id="{CD0042FE-1A76-B64E-A2D5-98C3858454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069" y="3034737"/>
            <a:ext cx="1367496" cy="1367496"/>
          </a:xfrm>
          <a:prstGeom prst="rect">
            <a:avLst/>
          </a:prstGeom>
        </p:spPr>
      </p:pic>
      <p:pic>
        <p:nvPicPr>
          <p:cNvPr id="11" name="Picture 10" descr="A close-up of a camera&#10;&#10;Description automatically generated with low confidence">
            <a:extLst>
              <a:ext uri="{FF2B5EF4-FFF2-40B4-BE49-F238E27FC236}">
                <a16:creationId xmlns:a16="http://schemas.microsoft.com/office/drawing/2014/main" id="{9637FD1A-C4C9-3C44-B85D-2F498C8C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71" y="3073130"/>
            <a:ext cx="1367495" cy="1361164"/>
          </a:xfrm>
          <a:prstGeom prst="rect">
            <a:avLst/>
          </a:prstGeom>
        </p:spPr>
      </p:pic>
      <p:pic>
        <p:nvPicPr>
          <p:cNvPr id="13" name="Picture 12" descr="A picture containing cup, indoor, tableware&#10;&#10;Description automatically generated">
            <a:extLst>
              <a:ext uri="{FF2B5EF4-FFF2-40B4-BE49-F238E27FC236}">
                <a16:creationId xmlns:a16="http://schemas.microsoft.com/office/drawing/2014/main" id="{4F98AEA6-21C1-0A44-91FB-C47E552503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03072" y="3073130"/>
            <a:ext cx="1242420" cy="1367496"/>
          </a:xfrm>
          <a:prstGeom prst="rect">
            <a:avLst/>
          </a:prstGeom>
        </p:spPr>
      </p:pic>
      <p:pic>
        <p:nvPicPr>
          <p:cNvPr id="15" name="Picture 14" descr="A white video game console&#10;&#10;Description automatically generated with medium confidence">
            <a:extLst>
              <a:ext uri="{FF2B5EF4-FFF2-40B4-BE49-F238E27FC236}">
                <a16:creationId xmlns:a16="http://schemas.microsoft.com/office/drawing/2014/main" id="{D041B5DB-6CDE-6E45-9E6C-D880451A3F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88998" y="2751666"/>
            <a:ext cx="1367496" cy="1933638"/>
          </a:xfrm>
          <a:prstGeom prst="rect">
            <a:avLst/>
          </a:prstGeom>
        </p:spPr>
      </p:pic>
      <p:pic>
        <p:nvPicPr>
          <p:cNvPr id="18" name="Picture 17" descr="A picture containing electronics, projector&#10;&#10;Description automatically generated">
            <a:extLst>
              <a:ext uri="{FF2B5EF4-FFF2-40B4-BE49-F238E27FC236}">
                <a16:creationId xmlns:a16="http://schemas.microsoft.com/office/drawing/2014/main" id="{F8EE2B74-9849-0F4F-8BEB-F89A995AEA1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79469" y="4934402"/>
            <a:ext cx="1770695" cy="1770695"/>
          </a:xfrm>
          <a:prstGeom prst="rect">
            <a:avLst/>
          </a:prstGeom>
        </p:spPr>
      </p:pic>
      <p:cxnSp>
        <p:nvCxnSpPr>
          <p:cNvPr id="21" name="Curved Connector 20">
            <a:extLst>
              <a:ext uri="{FF2B5EF4-FFF2-40B4-BE49-F238E27FC236}">
                <a16:creationId xmlns:a16="http://schemas.microsoft.com/office/drawing/2014/main" id="{532544AE-58A3-2E46-B069-A7875512BF3F}"/>
              </a:ext>
            </a:extLst>
          </p:cNvPr>
          <p:cNvCxnSpPr>
            <a:stCxn id="5" idx="1"/>
            <a:endCxn id="18" idx="1"/>
          </p:cNvCxnSpPr>
          <p:nvPr/>
        </p:nvCxnSpPr>
        <p:spPr>
          <a:xfrm rot="10800000" flipV="1">
            <a:off x="1279469" y="3718484"/>
            <a:ext cx="201600" cy="2101265"/>
          </a:xfrm>
          <a:prstGeom prst="curvedConnector3">
            <a:avLst>
              <a:gd name="adj1" fmla="val 428243"/>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48C46D-295B-B640-867D-A12472E89313}"/>
              </a:ext>
            </a:extLst>
          </p:cNvPr>
          <p:cNvCxnSpPr>
            <a:stCxn id="5" idx="3"/>
            <a:endCxn id="11" idx="1"/>
          </p:cNvCxnSpPr>
          <p:nvPr/>
        </p:nvCxnSpPr>
        <p:spPr>
          <a:xfrm>
            <a:off x="2848565" y="3718485"/>
            <a:ext cx="1343506" cy="352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E95A29-2B5E-CB42-B117-0E10846357AB}"/>
              </a:ext>
            </a:extLst>
          </p:cNvPr>
          <p:cNvCxnSpPr>
            <a:stCxn id="11" idx="3"/>
            <a:endCxn id="13" idx="1"/>
          </p:cNvCxnSpPr>
          <p:nvPr/>
        </p:nvCxnSpPr>
        <p:spPr>
          <a:xfrm>
            <a:off x="5559566" y="3753712"/>
            <a:ext cx="1343506" cy="316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92F629-174F-284D-8D24-B93F3248F3FE}"/>
              </a:ext>
            </a:extLst>
          </p:cNvPr>
          <p:cNvCxnSpPr>
            <a:stCxn id="13" idx="3"/>
            <a:endCxn id="15" idx="1"/>
          </p:cNvCxnSpPr>
          <p:nvPr/>
        </p:nvCxnSpPr>
        <p:spPr>
          <a:xfrm flipV="1">
            <a:off x="8145492" y="3718485"/>
            <a:ext cx="1343506" cy="3839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descr="A picture containing company name&#10;&#10;Description automatically generated">
            <a:extLst>
              <a:ext uri="{FF2B5EF4-FFF2-40B4-BE49-F238E27FC236}">
                <a16:creationId xmlns:a16="http://schemas.microsoft.com/office/drawing/2014/main" id="{FBA4ECB7-D055-874C-AF0D-C0FEA9048487}"/>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085799" y="5143611"/>
            <a:ext cx="1770695" cy="1343286"/>
          </a:xfrm>
          <a:prstGeom prst="rect">
            <a:avLst/>
          </a:prstGeom>
        </p:spPr>
      </p:pic>
      <p:cxnSp>
        <p:nvCxnSpPr>
          <p:cNvPr id="37" name="Curved Connector 36">
            <a:extLst>
              <a:ext uri="{FF2B5EF4-FFF2-40B4-BE49-F238E27FC236}">
                <a16:creationId xmlns:a16="http://schemas.microsoft.com/office/drawing/2014/main" id="{785E0085-8721-C749-AC6B-628450FC78F3}"/>
              </a:ext>
            </a:extLst>
          </p:cNvPr>
          <p:cNvCxnSpPr>
            <a:cxnSpLocks/>
            <a:stCxn id="15" idx="3"/>
            <a:endCxn id="35" idx="3"/>
          </p:cNvCxnSpPr>
          <p:nvPr/>
        </p:nvCxnSpPr>
        <p:spPr>
          <a:xfrm>
            <a:off x="10856494" y="3718485"/>
            <a:ext cx="12700" cy="2096769"/>
          </a:xfrm>
          <a:prstGeom prst="curvedConnector3">
            <a:avLst>
              <a:gd name="adj1" fmla="val 5968417"/>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0898DD2-D821-6242-BB61-CF93D66A3DC5}"/>
              </a:ext>
            </a:extLst>
          </p:cNvPr>
          <p:cNvSpPr/>
          <p:nvPr/>
        </p:nvSpPr>
        <p:spPr>
          <a:xfrm>
            <a:off x="10534551" y="4559460"/>
            <a:ext cx="1047082" cy="461665"/>
          </a:xfrm>
          <a:prstGeom prst="rect">
            <a:avLst/>
          </a:prstGeom>
        </p:spPr>
        <p:txBody>
          <a:bodyPr wrap="none">
            <a:spAutoFit/>
          </a:bodyPr>
          <a:lstStyle/>
          <a:p>
            <a:r>
              <a:rPr lang="en-US" sz="1200" dirty="0"/>
              <a:t>Cooled by :: </a:t>
            </a:r>
          </a:p>
          <a:p>
            <a:r>
              <a:rPr lang="en-US" sz="1200" dirty="0"/>
              <a:t>Cools</a:t>
            </a:r>
          </a:p>
        </p:txBody>
      </p:sp>
      <p:sp>
        <p:nvSpPr>
          <p:cNvPr id="16" name="Rectangle 15">
            <a:extLst>
              <a:ext uri="{FF2B5EF4-FFF2-40B4-BE49-F238E27FC236}">
                <a16:creationId xmlns:a16="http://schemas.microsoft.com/office/drawing/2014/main" id="{764BCC00-D318-7F41-BCA3-1CF601D922FB}"/>
              </a:ext>
            </a:extLst>
          </p:cNvPr>
          <p:cNvSpPr/>
          <p:nvPr/>
        </p:nvSpPr>
        <p:spPr>
          <a:xfrm>
            <a:off x="8374655" y="3232312"/>
            <a:ext cx="885179" cy="461665"/>
          </a:xfrm>
          <a:prstGeom prst="rect">
            <a:avLst/>
          </a:prstGeom>
        </p:spPr>
        <p:txBody>
          <a:bodyPr wrap="none">
            <a:spAutoFit/>
          </a:bodyPr>
          <a:lstStyle/>
          <a:p>
            <a:r>
              <a:rPr lang="en-US" sz="1200" dirty="0"/>
              <a:t>Runs on:: </a:t>
            </a:r>
          </a:p>
          <a:p>
            <a:r>
              <a:rPr lang="en-US" sz="1200" dirty="0"/>
              <a:t>Runs</a:t>
            </a:r>
          </a:p>
        </p:txBody>
      </p:sp>
      <p:sp>
        <p:nvSpPr>
          <p:cNvPr id="17" name="Rectangle 16">
            <a:extLst>
              <a:ext uri="{FF2B5EF4-FFF2-40B4-BE49-F238E27FC236}">
                <a16:creationId xmlns:a16="http://schemas.microsoft.com/office/drawing/2014/main" id="{7739B124-5731-EF47-882B-DE376654FACE}"/>
              </a:ext>
            </a:extLst>
          </p:cNvPr>
          <p:cNvSpPr/>
          <p:nvPr/>
        </p:nvSpPr>
        <p:spPr>
          <a:xfrm>
            <a:off x="5857659" y="3232312"/>
            <a:ext cx="747320" cy="461665"/>
          </a:xfrm>
          <a:prstGeom prst="rect">
            <a:avLst/>
          </a:prstGeom>
        </p:spPr>
        <p:txBody>
          <a:bodyPr wrap="none">
            <a:spAutoFit/>
          </a:bodyPr>
          <a:lstStyle/>
          <a:p>
            <a:r>
              <a:rPr lang="en-US" sz="1200" dirty="0"/>
              <a:t>Uses :: </a:t>
            </a:r>
          </a:p>
          <a:p>
            <a:r>
              <a:rPr lang="en-US" sz="1200" dirty="0"/>
              <a:t>Used by</a:t>
            </a:r>
          </a:p>
        </p:txBody>
      </p:sp>
      <p:sp>
        <p:nvSpPr>
          <p:cNvPr id="19" name="Rectangle 18">
            <a:extLst>
              <a:ext uri="{FF2B5EF4-FFF2-40B4-BE49-F238E27FC236}">
                <a16:creationId xmlns:a16="http://schemas.microsoft.com/office/drawing/2014/main" id="{F7243F4C-2FEC-EC43-A2CA-BA9160AB7B38}"/>
              </a:ext>
            </a:extLst>
          </p:cNvPr>
          <p:cNvSpPr/>
          <p:nvPr/>
        </p:nvSpPr>
        <p:spPr>
          <a:xfrm>
            <a:off x="3192310" y="3232311"/>
            <a:ext cx="755335" cy="461665"/>
          </a:xfrm>
          <a:prstGeom prst="rect">
            <a:avLst/>
          </a:prstGeom>
        </p:spPr>
        <p:txBody>
          <a:bodyPr wrap="none">
            <a:spAutoFit/>
          </a:bodyPr>
          <a:lstStyle/>
          <a:p>
            <a:r>
              <a:rPr lang="en-US" sz="1200" dirty="0"/>
              <a:t>Runs :: </a:t>
            </a:r>
          </a:p>
          <a:p>
            <a:r>
              <a:rPr lang="en-US" sz="1200" dirty="0"/>
              <a:t>Runs on</a:t>
            </a:r>
          </a:p>
        </p:txBody>
      </p:sp>
      <p:sp>
        <p:nvSpPr>
          <p:cNvPr id="20" name="Rectangle 19">
            <a:extLst>
              <a:ext uri="{FF2B5EF4-FFF2-40B4-BE49-F238E27FC236}">
                <a16:creationId xmlns:a16="http://schemas.microsoft.com/office/drawing/2014/main" id="{9C1B65A5-C9B1-444F-9A41-24B975C50FC1}"/>
              </a:ext>
            </a:extLst>
          </p:cNvPr>
          <p:cNvSpPr/>
          <p:nvPr/>
        </p:nvSpPr>
        <p:spPr>
          <a:xfrm>
            <a:off x="675100" y="4559460"/>
            <a:ext cx="1183337" cy="461665"/>
          </a:xfrm>
          <a:prstGeom prst="rect">
            <a:avLst/>
          </a:prstGeom>
        </p:spPr>
        <p:txBody>
          <a:bodyPr wrap="none">
            <a:spAutoFit/>
          </a:bodyPr>
          <a:lstStyle/>
          <a:p>
            <a:r>
              <a:rPr lang="en-US" sz="1200" dirty="0"/>
              <a:t>Depends on :: </a:t>
            </a:r>
          </a:p>
          <a:p>
            <a:r>
              <a:rPr lang="en-US" sz="1200" dirty="0"/>
              <a:t>Used by</a:t>
            </a:r>
          </a:p>
        </p:txBody>
      </p:sp>
    </p:spTree>
    <p:extLst>
      <p:ext uri="{BB962C8B-B14F-4D97-AF65-F5344CB8AC3E}">
        <p14:creationId xmlns:p14="http://schemas.microsoft.com/office/powerpoint/2010/main" val="262751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653-5F08-FA4A-8ED6-4FF0F109444B}"/>
              </a:ext>
            </a:extLst>
          </p:cNvPr>
          <p:cNvSpPr>
            <a:spLocks noGrp="1"/>
          </p:cNvSpPr>
          <p:nvPr>
            <p:ph type="title"/>
          </p:nvPr>
        </p:nvSpPr>
        <p:spPr/>
        <p:txBody>
          <a:bodyPr/>
          <a:lstStyle/>
          <a:p>
            <a:r>
              <a:rPr lang="en-US" dirty="0"/>
              <a:t>How does the CMDB get populated?</a:t>
            </a:r>
          </a:p>
        </p:txBody>
      </p:sp>
      <p:sp>
        <p:nvSpPr>
          <p:cNvPr id="4" name="Can 3">
            <a:extLst>
              <a:ext uri="{FF2B5EF4-FFF2-40B4-BE49-F238E27FC236}">
                <a16:creationId xmlns:a16="http://schemas.microsoft.com/office/drawing/2014/main" id="{F8F8B1A8-5FF5-8349-8DF4-CAE905FFF488}"/>
              </a:ext>
            </a:extLst>
          </p:cNvPr>
          <p:cNvSpPr/>
          <p:nvPr/>
        </p:nvSpPr>
        <p:spPr>
          <a:xfrm>
            <a:off x="3769994" y="4217893"/>
            <a:ext cx="4652010" cy="1687256"/>
          </a:xfrm>
          <a:prstGeom prst="can">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CMDB</a:t>
            </a:r>
          </a:p>
        </p:txBody>
      </p:sp>
      <p:grpSp>
        <p:nvGrpSpPr>
          <p:cNvPr id="21" name="Group 20">
            <a:extLst>
              <a:ext uri="{FF2B5EF4-FFF2-40B4-BE49-F238E27FC236}">
                <a16:creationId xmlns:a16="http://schemas.microsoft.com/office/drawing/2014/main" id="{57A96127-D8EE-274A-ACB7-82890BF982E2}"/>
              </a:ext>
            </a:extLst>
          </p:cNvPr>
          <p:cNvGrpSpPr/>
          <p:nvPr/>
        </p:nvGrpSpPr>
        <p:grpSpPr>
          <a:xfrm>
            <a:off x="604434" y="2406844"/>
            <a:ext cx="2773374" cy="2162219"/>
            <a:chOff x="604434" y="2152844"/>
            <a:chExt cx="2773374" cy="2162219"/>
          </a:xfrm>
        </p:grpSpPr>
        <p:pic>
          <p:nvPicPr>
            <p:cNvPr id="6" name="Picture 5" descr="Graphical user interface, table&#10;&#10;Description automatically generated">
              <a:extLst>
                <a:ext uri="{FF2B5EF4-FFF2-40B4-BE49-F238E27FC236}">
                  <a16:creationId xmlns:a16="http://schemas.microsoft.com/office/drawing/2014/main" id="{DC14748A-708E-E54C-BBB8-BB30C96BE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34" y="2660685"/>
              <a:ext cx="2773374" cy="1654378"/>
            </a:xfrm>
            <a:prstGeom prst="rect">
              <a:avLst/>
            </a:prstGeom>
            <a:ln>
              <a:solidFill>
                <a:schemeClr val="bg1">
                  <a:lumMod val="85000"/>
                </a:schemeClr>
              </a:solidFill>
            </a:ln>
          </p:spPr>
        </p:pic>
        <p:sp>
          <p:nvSpPr>
            <p:cNvPr id="17" name="TextBox 16">
              <a:extLst>
                <a:ext uri="{FF2B5EF4-FFF2-40B4-BE49-F238E27FC236}">
                  <a16:creationId xmlns:a16="http://schemas.microsoft.com/office/drawing/2014/main" id="{93A8281D-5F21-1541-A81A-AF5A49787A46}"/>
                </a:ext>
              </a:extLst>
            </p:cNvPr>
            <p:cNvSpPr txBox="1"/>
            <p:nvPr/>
          </p:nvSpPr>
          <p:spPr>
            <a:xfrm>
              <a:off x="991488" y="2152844"/>
              <a:ext cx="1999265" cy="461665"/>
            </a:xfrm>
            <a:prstGeom prst="rect">
              <a:avLst/>
            </a:prstGeom>
            <a:noFill/>
          </p:spPr>
          <p:txBody>
            <a:bodyPr wrap="none" rtlCol="0">
              <a:spAutoFit/>
            </a:bodyPr>
            <a:lstStyle/>
            <a:p>
              <a:r>
                <a:rPr lang="en-US" sz="2400" dirty="0"/>
                <a:t>Manual Entry</a:t>
              </a:r>
            </a:p>
          </p:txBody>
        </p:sp>
      </p:grpSp>
      <p:grpSp>
        <p:nvGrpSpPr>
          <p:cNvPr id="22" name="Group 21">
            <a:extLst>
              <a:ext uri="{FF2B5EF4-FFF2-40B4-BE49-F238E27FC236}">
                <a16:creationId xmlns:a16="http://schemas.microsoft.com/office/drawing/2014/main" id="{8CCDD8CE-02A1-0041-9DFD-6B254A6FCC8D}"/>
              </a:ext>
            </a:extLst>
          </p:cNvPr>
          <p:cNvGrpSpPr/>
          <p:nvPr/>
        </p:nvGrpSpPr>
        <p:grpSpPr>
          <a:xfrm>
            <a:off x="4558558" y="1641777"/>
            <a:ext cx="3074881" cy="2074500"/>
            <a:chOff x="4558559" y="1629329"/>
            <a:chExt cx="3074881" cy="2074500"/>
          </a:xfrm>
        </p:grpSpPr>
        <p:grpSp>
          <p:nvGrpSpPr>
            <p:cNvPr id="16" name="Group 15">
              <a:extLst>
                <a:ext uri="{FF2B5EF4-FFF2-40B4-BE49-F238E27FC236}">
                  <a16:creationId xmlns:a16="http://schemas.microsoft.com/office/drawing/2014/main" id="{77E31F7E-594A-1147-895E-F1523D1F8F54}"/>
                </a:ext>
              </a:extLst>
            </p:cNvPr>
            <p:cNvGrpSpPr/>
            <p:nvPr/>
          </p:nvGrpSpPr>
          <p:grpSpPr>
            <a:xfrm>
              <a:off x="4929913" y="2152844"/>
              <a:ext cx="1806879" cy="1550985"/>
              <a:chOff x="5033901" y="1967944"/>
              <a:chExt cx="1806879" cy="1550985"/>
            </a:xfrm>
          </p:grpSpPr>
          <p:pic>
            <p:nvPicPr>
              <p:cNvPr id="11" name="Picture 10" descr="A picture containing icon&#10;&#10;Description automatically generated">
                <a:extLst>
                  <a:ext uri="{FF2B5EF4-FFF2-40B4-BE49-F238E27FC236}">
                    <a16:creationId xmlns:a16="http://schemas.microsoft.com/office/drawing/2014/main" id="{8B54785A-B9C6-0342-A59B-30B7DE9F81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3901" y="1967944"/>
                <a:ext cx="1152814" cy="1152814"/>
              </a:xfrm>
              <a:prstGeom prst="rect">
                <a:avLst/>
              </a:prstGeom>
            </p:spPr>
          </p:pic>
          <p:pic>
            <p:nvPicPr>
              <p:cNvPr id="14" name="Picture 13" descr="Logo&#10;&#10;Description automatically generated">
                <a:extLst>
                  <a:ext uri="{FF2B5EF4-FFF2-40B4-BE49-F238E27FC236}">
                    <a16:creationId xmlns:a16="http://schemas.microsoft.com/office/drawing/2014/main" id="{56B092EF-E7FB-1C40-B373-BF7216A486D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59194" y="2117728"/>
                <a:ext cx="1281586" cy="1401201"/>
              </a:xfrm>
              <a:prstGeom prst="rect">
                <a:avLst/>
              </a:prstGeom>
            </p:spPr>
          </p:pic>
        </p:grpSp>
        <p:sp>
          <p:nvSpPr>
            <p:cNvPr id="18" name="TextBox 17">
              <a:extLst>
                <a:ext uri="{FF2B5EF4-FFF2-40B4-BE49-F238E27FC236}">
                  <a16:creationId xmlns:a16="http://schemas.microsoft.com/office/drawing/2014/main" id="{1D096779-326D-AB4C-BBEB-8F87A385EC6A}"/>
                </a:ext>
              </a:extLst>
            </p:cNvPr>
            <p:cNvSpPr txBox="1"/>
            <p:nvPr/>
          </p:nvSpPr>
          <p:spPr>
            <a:xfrm>
              <a:off x="4558559" y="1629329"/>
              <a:ext cx="3074881" cy="461665"/>
            </a:xfrm>
            <a:prstGeom prst="rect">
              <a:avLst/>
            </a:prstGeom>
            <a:noFill/>
          </p:spPr>
          <p:txBody>
            <a:bodyPr wrap="none" rtlCol="0">
              <a:spAutoFit/>
            </a:bodyPr>
            <a:lstStyle/>
            <a:p>
              <a:r>
                <a:rPr lang="en-US" sz="2400" dirty="0"/>
                <a:t>Imports / Integrations</a:t>
              </a:r>
            </a:p>
          </p:txBody>
        </p:sp>
      </p:grpSp>
      <p:grpSp>
        <p:nvGrpSpPr>
          <p:cNvPr id="20" name="Group 19">
            <a:extLst>
              <a:ext uri="{FF2B5EF4-FFF2-40B4-BE49-F238E27FC236}">
                <a16:creationId xmlns:a16="http://schemas.microsoft.com/office/drawing/2014/main" id="{344983FA-4670-7546-9F35-D03DC7B27B9A}"/>
              </a:ext>
            </a:extLst>
          </p:cNvPr>
          <p:cNvGrpSpPr/>
          <p:nvPr/>
        </p:nvGrpSpPr>
        <p:grpSpPr>
          <a:xfrm>
            <a:off x="8788401" y="2483043"/>
            <a:ext cx="2565400" cy="2065049"/>
            <a:chOff x="8788401" y="2152843"/>
            <a:chExt cx="2565400" cy="2065049"/>
          </a:xfrm>
        </p:grpSpPr>
        <p:grpSp>
          <p:nvGrpSpPr>
            <p:cNvPr id="9" name="Group 8">
              <a:extLst>
                <a:ext uri="{FF2B5EF4-FFF2-40B4-BE49-F238E27FC236}">
                  <a16:creationId xmlns:a16="http://schemas.microsoft.com/office/drawing/2014/main" id="{D5FE3F73-DBDD-384A-8F70-78346AB155FE}"/>
                </a:ext>
              </a:extLst>
            </p:cNvPr>
            <p:cNvGrpSpPr/>
            <p:nvPr/>
          </p:nvGrpSpPr>
          <p:grpSpPr>
            <a:xfrm>
              <a:off x="8788401" y="2660685"/>
              <a:ext cx="2565400" cy="1557207"/>
              <a:chOff x="8130077" y="2031495"/>
              <a:chExt cx="2565400" cy="1557207"/>
            </a:xfrm>
          </p:grpSpPr>
          <p:sp>
            <p:nvSpPr>
              <p:cNvPr id="7" name="Rectangle 6">
                <a:extLst>
                  <a:ext uri="{FF2B5EF4-FFF2-40B4-BE49-F238E27FC236}">
                    <a16:creationId xmlns:a16="http://schemas.microsoft.com/office/drawing/2014/main" id="{23F6A2F6-E1D8-704D-96BB-6B4371DAB066}"/>
                  </a:ext>
                </a:extLst>
              </p:cNvPr>
              <p:cNvSpPr/>
              <p:nvPr/>
            </p:nvSpPr>
            <p:spPr>
              <a:xfrm>
                <a:off x="8130077" y="2031495"/>
                <a:ext cx="1955800" cy="914400"/>
              </a:xfrm>
              <a:prstGeom prst="rect">
                <a:avLst/>
              </a:prstGeom>
              <a:solidFill>
                <a:srgbClr val="273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Discovery</a:t>
                </a:r>
              </a:p>
            </p:txBody>
          </p:sp>
          <p:sp>
            <p:nvSpPr>
              <p:cNvPr id="8" name="Rectangle 7">
                <a:extLst>
                  <a:ext uri="{FF2B5EF4-FFF2-40B4-BE49-F238E27FC236}">
                    <a16:creationId xmlns:a16="http://schemas.microsoft.com/office/drawing/2014/main" id="{1F583417-DF72-C846-A208-6D184D2192E4}"/>
                  </a:ext>
                </a:extLst>
              </p:cNvPr>
              <p:cNvSpPr/>
              <p:nvPr/>
            </p:nvSpPr>
            <p:spPr>
              <a:xfrm>
                <a:off x="8739677" y="2674302"/>
                <a:ext cx="1955800" cy="914400"/>
              </a:xfrm>
              <a:prstGeom prst="rect">
                <a:avLst/>
              </a:prstGeom>
              <a:solidFill>
                <a:srgbClr val="ECE9E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Service Mapping</a:t>
                </a:r>
              </a:p>
            </p:txBody>
          </p:sp>
        </p:grpSp>
        <p:sp>
          <p:nvSpPr>
            <p:cNvPr id="19" name="TextBox 18">
              <a:extLst>
                <a:ext uri="{FF2B5EF4-FFF2-40B4-BE49-F238E27FC236}">
                  <a16:creationId xmlns:a16="http://schemas.microsoft.com/office/drawing/2014/main" id="{D171FF38-7C4B-4449-A4BE-B4D78CC16DEC}"/>
                </a:ext>
              </a:extLst>
            </p:cNvPr>
            <p:cNvSpPr txBox="1"/>
            <p:nvPr/>
          </p:nvSpPr>
          <p:spPr>
            <a:xfrm>
              <a:off x="8928101" y="2152843"/>
              <a:ext cx="2204450" cy="461665"/>
            </a:xfrm>
            <a:prstGeom prst="rect">
              <a:avLst/>
            </a:prstGeom>
            <a:noFill/>
          </p:spPr>
          <p:txBody>
            <a:bodyPr wrap="none" rtlCol="0">
              <a:spAutoFit/>
            </a:bodyPr>
            <a:lstStyle/>
            <a:p>
              <a:r>
                <a:rPr lang="en-US" sz="2400" dirty="0"/>
                <a:t>Auto Detection</a:t>
              </a:r>
            </a:p>
          </p:txBody>
        </p:sp>
      </p:grpSp>
      <p:cxnSp>
        <p:nvCxnSpPr>
          <p:cNvPr id="26" name="Elbow Connector 25">
            <a:extLst>
              <a:ext uri="{FF2B5EF4-FFF2-40B4-BE49-F238E27FC236}">
                <a16:creationId xmlns:a16="http://schemas.microsoft.com/office/drawing/2014/main" id="{2F34DE03-78CD-D045-8144-3384F9453524}"/>
              </a:ext>
            </a:extLst>
          </p:cNvPr>
          <p:cNvCxnSpPr>
            <a:stCxn id="6" idx="2"/>
            <a:endCxn id="4" idx="2"/>
          </p:cNvCxnSpPr>
          <p:nvPr/>
        </p:nvCxnSpPr>
        <p:spPr>
          <a:xfrm rot="16200000" flipH="1">
            <a:off x="2634328" y="3925855"/>
            <a:ext cx="492458" cy="177887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5E44430C-023C-FA47-8D39-8C4E56F6D6A6}"/>
              </a:ext>
            </a:extLst>
          </p:cNvPr>
          <p:cNvCxnSpPr>
            <a:stCxn id="8" idx="2"/>
            <a:endCxn id="4" idx="4"/>
          </p:cNvCxnSpPr>
          <p:nvPr/>
        </p:nvCxnSpPr>
        <p:spPr>
          <a:xfrm rot="5400000">
            <a:off x="9142239" y="3827858"/>
            <a:ext cx="513429" cy="1953897"/>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B2F62AAF-9122-B54D-9684-989B87B1529E}"/>
              </a:ext>
            </a:extLst>
          </p:cNvPr>
          <p:cNvCxnSpPr>
            <a:stCxn id="14" idx="2"/>
            <a:endCxn id="4" idx="1"/>
          </p:cNvCxnSpPr>
          <p:nvPr/>
        </p:nvCxnSpPr>
        <p:spPr>
          <a:xfrm rot="16200000" flipH="1">
            <a:off x="5845190" y="3967084"/>
            <a:ext cx="501616" cy="1"/>
          </a:xfrm>
          <a:prstGeom prst="bentConnector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63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Configuration Management?</a:t>
            </a:r>
          </a:p>
        </p:txBody>
      </p:sp>
      <p:sp>
        <p:nvSpPr>
          <p:cNvPr id="11" name="Content Placeholder 2">
            <a:extLst>
              <a:ext uri="{FF2B5EF4-FFF2-40B4-BE49-F238E27FC236}">
                <a16:creationId xmlns:a16="http://schemas.microsoft.com/office/drawing/2014/main" id="{F821CEFA-EE33-A340-B21C-ECA1991D249D}"/>
              </a:ext>
            </a:extLst>
          </p:cNvPr>
          <p:cNvSpPr txBox="1">
            <a:spLocks/>
          </p:cNvSpPr>
          <p:nvPr/>
        </p:nvSpPr>
        <p:spPr>
          <a:xfrm>
            <a:off x="604434" y="5075890"/>
            <a:ext cx="2124479" cy="1167724"/>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a:t>
            </a:r>
            <a:endParaRPr lang="en-US" sz="5400" dirty="0">
              <a:latin typeface="Comic Sans MS" panose="030F0902030302020204" pitchFamily="66" charset="0"/>
            </a:endParaRPr>
          </a:p>
        </p:txBody>
      </p:sp>
      <p:sp>
        <p:nvSpPr>
          <p:cNvPr id="13" name="Content Placeholder 2">
            <a:extLst>
              <a:ext uri="{FF2B5EF4-FFF2-40B4-BE49-F238E27FC236}">
                <a16:creationId xmlns:a16="http://schemas.microsoft.com/office/drawing/2014/main" id="{708A9FA7-42CE-4641-9050-CC4BF9685886}"/>
              </a:ext>
            </a:extLst>
          </p:cNvPr>
          <p:cNvSpPr txBox="1">
            <a:spLocks/>
          </p:cNvSpPr>
          <p:nvPr/>
        </p:nvSpPr>
        <p:spPr>
          <a:xfrm>
            <a:off x="9109017" y="2781067"/>
            <a:ext cx="950860" cy="45857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800" dirty="0">
              <a:latin typeface="Comic Sans MS" panose="030F0902030302020204" pitchFamily="66" charset="0"/>
            </a:endParaRPr>
          </a:p>
        </p:txBody>
      </p:sp>
      <p:sp>
        <p:nvSpPr>
          <p:cNvPr id="16" name="Content Placeholder 2">
            <a:extLst>
              <a:ext uri="{FF2B5EF4-FFF2-40B4-BE49-F238E27FC236}">
                <a16:creationId xmlns:a16="http://schemas.microsoft.com/office/drawing/2014/main" id="{63C7C136-6D7F-B84E-A453-B2383D491E3D}"/>
              </a:ext>
            </a:extLst>
          </p:cNvPr>
          <p:cNvSpPr txBox="1">
            <a:spLocks/>
          </p:cNvSpPr>
          <p:nvPr/>
        </p:nvSpPr>
        <p:spPr>
          <a:xfrm>
            <a:off x="4362428" y="5041168"/>
            <a:ext cx="2919041" cy="1294796"/>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Expensive</a:t>
            </a:r>
            <a:endParaRPr lang="en-US" sz="5400" dirty="0">
              <a:latin typeface="Comic Sans MS" panose="030F0902030302020204" pitchFamily="66" charset="0"/>
            </a:endParaRPr>
          </a:p>
        </p:txBody>
      </p:sp>
      <p:sp>
        <p:nvSpPr>
          <p:cNvPr id="17" name="Plus 16">
            <a:extLst>
              <a:ext uri="{FF2B5EF4-FFF2-40B4-BE49-F238E27FC236}">
                <a16:creationId xmlns:a16="http://schemas.microsoft.com/office/drawing/2014/main" id="{E2BDD861-95B6-AC43-B056-F875ADB35C0F}"/>
              </a:ext>
            </a:extLst>
          </p:cNvPr>
          <p:cNvSpPr/>
          <p:nvPr/>
        </p:nvSpPr>
        <p:spPr>
          <a:xfrm>
            <a:off x="3052750" y="5231366"/>
            <a:ext cx="914400" cy="914400"/>
          </a:xfrm>
          <a:prstGeom prst="mathPlus">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43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AB52-7EE1-FF45-8698-0EFA2091FCA6}"/>
              </a:ext>
            </a:extLst>
          </p:cNvPr>
          <p:cNvSpPr>
            <a:spLocks noGrp="1"/>
          </p:cNvSpPr>
          <p:nvPr>
            <p:ph type="title"/>
          </p:nvPr>
        </p:nvSpPr>
        <p:spPr/>
        <p:txBody>
          <a:bodyPr/>
          <a:lstStyle/>
          <a:p>
            <a:r>
              <a:rPr lang="en-US" dirty="0"/>
              <a:t>Services in the CMDB</a:t>
            </a:r>
          </a:p>
        </p:txBody>
      </p:sp>
      <p:pic>
        <p:nvPicPr>
          <p:cNvPr id="5" name="Picture 4" descr="Diagram&#10;&#10;Description automatically generated">
            <a:extLst>
              <a:ext uri="{FF2B5EF4-FFF2-40B4-BE49-F238E27FC236}">
                <a16:creationId xmlns:a16="http://schemas.microsoft.com/office/drawing/2014/main" id="{4878D001-4C3B-9243-AF7D-CE85A65F1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454" y="5389880"/>
            <a:ext cx="2311126" cy="803738"/>
          </a:xfrm>
          <a:prstGeom prst="rect">
            <a:avLst/>
          </a:prstGeom>
        </p:spPr>
      </p:pic>
      <p:pic>
        <p:nvPicPr>
          <p:cNvPr id="8" name="Picture 7" descr="Diagram&#10;&#10;Description automatically generated">
            <a:extLst>
              <a:ext uri="{FF2B5EF4-FFF2-40B4-BE49-F238E27FC236}">
                <a16:creationId xmlns:a16="http://schemas.microsoft.com/office/drawing/2014/main" id="{7ABF6CE7-F922-E249-81C1-F96570544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554" y="5389880"/>
            <a:ext cx="2311126" cy="803738"/>
          </a:xfrm>
          <a:prstGeom prst="rect">
            <a:avLst/>
          </a:prstGeom>
        </p:spPr>
      </p:pic>
      <p:pic>
        <p:nvPicPr>
          <p:cNvPr id="9" name="Picture 8" descr="Diagram&#10;&#10;Description automatically generated">
            <a:extLst>
              <a:ext uri="{FF2B5EF4-FFF2-40B4-BE49-F238E27FC236}">
                <a16:creationId xmlns:a16="http://schemas.microsoft.com/office/drawing/2014/main" id="{83610ECA-F739-EA43-A123-1DF332A9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654" y="5389880"/>
            <a:ext cx="2311126" cy="803738"/>
          </a:xfrm>
          <a:prstGeom prst="rect">
            <a:avLst/>
          </a:prstGeom>
        </p:spPr>
      </p:pic>
    </p:spTree>
    <p:extLst>
      <p:ext uri="{BB962C8B-B14F-4D97-AF65-F5344CB8AC3E}">
        <p14:creationId xmlns:p14="http://schemas.microsoft.com/office/powerpoint/2010/main" val="179586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AB52-7EE1-FF45-8698-0EFA2091FCA6}"/>
              </a:ext>
            </a:extLst>
          </p:cNvPr>
          <p:cNvSpPr>
            <a:spLocks noGrp="1"/>
          </p:cNvSpPr>
          <p:nvPr>
            <p:ph type="title"/>
          </p:nvPr>
        </p:nvSpPr>
        <p:spPr/>
        <p:txBody>
          <a:bodyPr/>
          <a:lstStyle/>
          <a:p>
            <a:r>
              <a:rPr lang="en-US" dirty="0"/>
              <a:t>Services in the CMDB</a:t>
            </a:r>
          </a:p>
        </p:txBody>
      </p:sp>
      <p:pic>
        <p:nvPicPr>
          <p:cNvPr id="5" name="Picture 4" descr="Diagram&#10;&#10;Description automatically generated">
            <a:extLst>
              <a:ext uri="{FF2B5EF4-FFF2-40B4-BE49-F238E27FC236}">
                <a16:creationId xmlns:a16="http://schemas.microsoft.com/office/drawing/2014/main" id="{4878D001-4C3B-9243-AF7D-CE85A65F1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454" y="5389880"/>
            <a:ext cx="2311126" cy="803738"/>
          </a:xfrm>
          <a:prstGeom prst="rect">
            <a:avLst/>
          </a:prstGeom>
        </p:spPr>
      </p:pic>
      <p:pic>
        <p:nvPicPr>
          <p:cNvPr id="8" name="Picture 7" descr="Diagram&#10;&#10;Description automatically generated">
            <a:extLst>
              <a:ext uri="{FF2B5EF4-FFF2-40B4-BE49-F238E27FC236}">
                <a16:creationId xmlns:a16="http://schemas.microsoft.com/office/drawing/2014/main" id="{7ABF6CE7-F922-E249-81C1-F96570544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554" y="5389880"/>
            <a:ext cx="2311126" cy="803738"/>
          </a:xfrm>
          <a:prstGeom prst="rect">
            <a:avLst/>
          </a:prstGeom>
        </p:spPr>
      </p:pic>
      <p:pic>
        <p:nvPicPr>
          <p:cNvPr id="9" name="Picture 8" descr="Diagram&#10;&#10;Description automatically generated">
            <a:extLst>
              <a:ext uri="{FF2B5EF4-FFF2-40B4-BE49-F238E27FC236}">
                <a16:creationId xmlns:a16="http://schemas.microsoft.com/office/drawing/2014/main" id="{83610ECA-F739-EA43-A123-1DF332A9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654" y="5389880"/>
            <a:ext cx="2311126" cy="803738"/>
          </a:xfrm>
          <a:prstGeom prst="rect">
            <a:avLst/>
          </a:prstGeom>
        </p:spPr>
      </p:pic>
      <p:grpSp>
        <p:nvGrpSpPr>
          <p:cNvPr id="18" name="Group 17">
            <a:extLst>
              <a:ext uri="{FF2B5EF4-FFF2-40B4-BE49-F238E27FC236}">
                <a16:creationId xmlns:a16="http://schemas.microsoft.com/office/drawing/2014/main" id="{94A069F4-B86A-1343-A481-104D86AB20F0}"/>
              </a:ext>
            </a:extLst>
          </p:cNvPr>
          <p:cNvGrpSpPr/>
          <p:nvPr/>
        </p:nvGrpSpPr>
        <p:grpSpPr>
          <a:xfrm>
            <a:off x="5217709" y="3049184"/>
            <a:ext cx="1522816" cy="1522816"/>
            <a:chOff x="5217709" y="3049184"/>
            <a:chExt cx="1522816" cy="1522816"/>
          </a:xfrm>
        </p:grpSpPr>
        <p:pic>
          <p:nvPicPr>
            <p:cNvPr id="14" name="Picture 13" descr="Icon&#10;&#10;Description automatically generated">
              <a:extLst>
                <a:ext uri="{FF2B5EF4-FFF2-40B4-BE49-F238E27FC236}">
                  <a16:creationId xmlns:a16="http://schemas.microsoft.com/office/drawing/2014/main" id="{C3BF44FD-5462-D84D-B75F-468D9D0B5B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7709" y="3049184"/>
              <a:ext cx="1522816" cy="1522816"/>
            </a:xfrm>
            <a:prstGeom prst="rect">
              <a:avLst/>
            </a:prstGeom>
          </p:spPr>
        </p:pic>
        <p:sp>
          <p:nvSpPr>
            <p:cNvPr id="16" name="TextBox 15">
              <a:extLst>
                <a:ext uri="{FF2B5EF4-FFF2-40B4-BE49-F238E27FC236}">
                  <a16:creationId xmlns:a16="http://schemas.microsoft.com/office/drawing/2014/main" id="{6040D6F1-0995-E846-A734-DD7EED625EAF}"/>
                </a:ext>
              </a:extLst>
            </p:cNvPr>
            <p:cNvSpPr txBox="1"/>
            <p:nvPr/>
          </p:nvSpPr>
          <p:spPr>
            <a:xfrm>
              <a:off x="5538932" y="4129091"/>
              <a:ext cx="941283" cy="307777"/>
            </a:xfrm>
            <a:prstGeom prst="rect">
              <a:avLst/>
            </a:prstGeom>
            <a:noFill/>
          </p:spPr>
          <p:txBody>
            <a:bodyPr wrap="none" rtlCol="0">
              <a:spAutoFit/>
            </a:bodyPr>
            <a:lstStyle/>
            <a:p>
              <a:r>
                <a:rPr lang="en-US" sz="1400" b="1" dirty="0">
                  <a:solidFill>
                    <a:schemeClr val="bg1"/>
                  </a:solidFill>
                </a:rPr>
                <a:t>Ordering</a:t>
              </a:r>
            </a:p>
          </p:txBody>
        </p:sp>
      </p:grpSp>
      <p:grpSp>
        <p:nvGrpSpPr>
          <p:cNvPr id="19" name="Group 18">
            <a:extLst>
              <a:ext uri="{FF2B5EF4-FFF2-40B4-BE49-F238E27FC236}">
                <a16:creationId xmlns:a16="http://schemas.microsoft.com/office/drawing/2014/main" id="{230DCAB7-469B-DC42-BD29-1954410FFD0E}"/>
              </a:ext>
            </a:extLst>
          </p:cNvPr>
          <p:cNvGrpSpPr/>
          <p:nvPr/>
        </p:nvGrpSpPr>
        <p:grpSpPr>
          <a:xfrm>
            <a:off x="8774809" y="3049184"/>
            <a:ext cx="1522816" cy="1522816"/>
            <a:chOff x="5217709" y="3049184"/>
            <a:chExt cx="1522816" cy="1522816"/>
          </a:xfrm>
        </p:grpSpPr>
        <p:pic>
          <p:nvPicPr>
            <p:cNvPr id="20" name="Picture 19" descr="Icon&#10;&#10;Description automatically generated">
              <a:extLst>
                <a:ext uri="{FF2B5EF4-FFF2-40B4-BE49-F238E27FC236}">
                  <a16:creationId xmlns:a16="http://schemas.microsoft.com/office/drawing/2014/main" id="{6E420F3D-D6DE-5B49-AF84-756B7BF813C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7709" y="3049184"/>
              <a:ext cx="1522816" cy="1522816"/>
            </a:xfrm>
            <a:prstGeom prst="rect">
              <a:avLst/>
            </a:prstGeom>
          </p:spPr>
        </p:pic>
        <p:sp>
          <p:nvSpPr>
            <p:cNvPr id="21" name="TextBox 20">
              <a:extLst>
                <a:ext uri="{FF2B5EF4-FFF2-40B4-BE49-F238E27FC236}">
                  <a16:creationId xmlns:a16="http://schemas.microsoft.com/office/drawing/2014/main" id="{128BF0E8-A931-EE4F-915A-734ADD224751}"/>
                </a:ext>
              </a:extLst>
            </p:cNvPr>
            <p:cNvSpPr txBox="1"/>
            <p:nvPr/>
          </p:nvSpPr>
          <p:spPr>
            <a:xfrm>
              <a:off x="5587823" y="4129091"/>
              <a:ext cx="782587" cy="307777"/>
            </a:xfrm>
            <a:prstGeom prst="rect">
              <a:avLst/>
            </a:prstGeom>
            <a:noFill/>
          </p:spPr>
          <p:txBody>
            <a:bodyPr wrap="none" rtlCol="0">
              <a:spAutoFit/>
            </a:bodyPr>
            <a:lstStyle/>
            <a:p>
              <a:r>
                <a:rPr lang="en-US" sz="1400" b="1" dirty="0">
                  <a:solidFill>
                    <a:schemeClr val="bg1"/>
                  </a:solidFill>
                </a:rPr>
                <a:t>Payroll</a:t>
              </a:r>
            </a:p>
          </p:txBody>
        </p:sp>
      </p:grpSp>
      <p:grpSp>
        <p:nvGrpSpPr>
          <p:cNvPr id="22" name="Group 21">
            <a:extLst>
              <a:ext uri="{FF2B5EF4-FFF2-40B4-BE49-F238E27FC236}">
                <a16:creationId xmlns:a16="http://schemas.microsoft.com/office/drawing/2014/main" id="{ED8CEB49-AF88-6E43-AA40-28ADCA9EBAA9}"/>
              </a:ext>
            </a:extLst>
          </p:cNvPr>
          <p:cNvGrpSpPr/>
          <p:nvPr/>
        </p:nvGrpSpPr>
        <p:grpSpPr>
          <a:xfrm>
            <a:off x="1660609" y="3049671"/>
            <a:ext cx="1522816" cy="1522816"/>
            <a:chOff x="5217709" y="3049184"/>
            <a:chExt cx="1522816" cy="1522816"/>
          </a:xfrm>
        </p:grpSpPr>
        <p:pic>
          <p:nvPicPr>
            <p:cNvPr id="23" name="Picture 22" descr="Icon&#10;&#10;Description automatically generated">
              <a:extLst>
                <a:ext uri="{FF2B5EF4-FFF2-40B4-BE49-F238E27FC236}">
                  <a16:creationId xmlns:a16="http://schemas.microsoft.com/office/drawing/2014/main" id="{2F5B98A4-1D2C-DD4D-9500-629C5C1E0E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7709" y="3049184"/>
              <a:ext cx="1522816" cy="1522816"/>
            </a:xfrm>
            <a:prstGeom prst="rect">
              <a:avLst/>
            </a:prstGeom>
          </p:spPr>
        </p:pic>
        <p:sp>
          <p:nvSpPr>
            <p:cNvPr id="24" name="TextBox 23">
              <a:extLst>
                <a:ext uri="{FF2B5EF4-FFF2-40B4-BE49-F238E27FC236}">
                  <a16:creationId xmlns:a16="http://schemas.microsoft.com/office/drawing/2014/main" id="{EBEA11EE-830A-8B42-AB35-98616497D93B}"/>
                </a:ext>
              </a:extLst>
            </p:cNvPr>
            <p:cNvSpPr txBox="1"/>
            <p:nvPr/>
          </p:nvSpPr>
          <p:spPr>
            <a:xfrm>
              <a:off x="5647135" y="4128604"/>
              <a:ext cx="663964" cy="307777"/>
            </a:xfrm>
            <a:prstGeom prst="rect">
              <a:avLst/>
            </a:prstGeom>
            <a:noFill/>
          </p:spPr>
          <p:txBody>
            <a:bodyPr wrap="none" rtlCol="0">
              <a:spAutoFit/>
            </a:bodyPr>
            <a:lstStyle/>
            <a:p>
              <a:r>
                <a:rPr lang="en-US" sz="1400" b="1" dirty="0">
                  <a:solidFill>
                    <a:schemeClr val="bg1"/>
                  </a:solidFill>
                </a:rPr>
                <a:t>Email</a:t>
              </a:r>
            </a:p>
          </p:txBody>
        </p:sp>
      </p:grpSp>
      <p:cxnSp>
        <p:nvCxnSpPr>
          <p:cNvPr id="32" name="Straight Arrow Connector 31">
            <a:extLst>
              <a:ext uri="{FF2B5EF4-FFF2-40B4-BE49-F238E27FC236}">
                <a16:creationId xmlns:a16="http://schemas.microsoft.com/office/drawing/2014/main" id="{E6683A64-ADA5-4A4A-BA78-9027CCE726A3}"/>
              </a:ext>
            </a:extLst>
          </p:cNvPr>
          <p:cNvCxnSpPr>
            <a:stCxn id="14" idx="2"/>
            <a:endCxn id="8" idx="0"/>
          </p:cNvCxnSpPr>
          <p:nvPr/>
        </p:nvCxnSpPr>
        <p:spPr>
          <a:xfrm>
            <a:off x="5979117" y="4572000"/>
            <a:ext cx="0" cy="8178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EB4211-C96D-2D43-AA0F-399E108B5138}"/>
              </a:ext>
            </a:extLst>
          </p:cNvPr>
          <p:cNvCxnSpPr>
            <a:stCxn id="20" idx="2"/>
            <a:endCxn id="9" idx="0"/>
          </p:cNvCxnSpPr>
          <p:nvPr/>
        </p:nvCxnSpPr>
        <p:spPr>
          <a:xfrm>
            <a:off x="9536217" y="4572000"/>
            <a:ext cx="0" cy="8178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69BF4D0-8813-A844-95CF-D399D33131F9}"/>
              </a:ext>
            </a:extLst>
          </p:cNvPr>
          <p:cNvCxnSpPr>
            <a:stCxn id="23" idx="2"/>
            <a:endCxn id="5" idx="0"/>
          </p:cNvCxnSpPr>
          <p:nvPr/>
        </p:nvCxnSpPr>
        <p:spPr>
          <a:xfrm>
            <a:off x="2422017" y="4572487"/>
            <a:ext cx="0" cy="81739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BA7CC04-4970-1A46-8DA0-E6367F7C3831}"/>
              </a:ext>
            </a:extLst>
          </p:cNvPr>
          <p:cNvSpPr txBox="1"/>
          <p:nvPr/>
        </p:nvSpPr>
        <p:spPr>
          <a:xfrm>
            <a:off x="1797487" y="2679852"/>
            <a:ext cx="1249060" cy="369332"/>
          </a:xfrm>
          <a:prstGeom prst="rect">
            <a:avLst/>
          </a:prstGeom>
          <a:noFill/>
        </p:spPr>
        <p:txBody>
          <a:bodyPr wrap="none" rtlCol="0">
            <a:spAutoFit/>
          </a:bodyPr>
          <a:lstStyle/>
          <a:p>
            <a:r>
              <a:rPr lang="en-US" dirty="0"/>
              <a:t>Service CI</a:t>
            </a:r>
          </a:p>
        </p:txBody>
      </p:sp>
      <p:sp>
        <p:nvSpPr>
          <p:cNvPr id="31" name="TextBox 30">
            <a:extLst>
              <a:ext uri="{FF2B5EF4-FFF2-40B4-BE49-F238E27FC236}">
                <a16:creationId xmlns:a16="http://schemas.microsoft.com/office/drawing/2014/main" id="{D736F7B8-25EC-5B41-B69C-BC8E6CC763C8}"/>
              </a:ext>
            </a:extLst>
          </p:cNvPr>
          <p:cNvSpPr txBox="1"/>
          <p:nvPr/>
        </p:nvSpPr>
        <p:spPr>
          <a:xfrm>
            <a:off x="5385043" y="2679852"/>
            <a:ext cx="1249060" cy="369332"/>
          </a:xfrm>
          <a:prstGeom prst="rect">
            <a:avLst/>
          </a:prstGeom>
          <a:noFill/>
        </p:spPr>
        <p:txBody>
          <a:bodyPr wrap="none" rtlCol="0">
            <a:spAutoFit/>
          </a:bodyPr>
          <a:lstStyle/>
          <a:p>
            <a:r>
              <a:rPr lang="en-US" dirty="0"/>
              <a:t>Service CI</a:t>
            </a:r>
          </a:p>
        </p:txBody>
      </p:sp>
      <p:sp>
        <p:nvSpPr>
          <p:cNvPr id="33" name="TextBox 32">
            <a:extLst>
              <a:ext uri="{FF2B5EF4-FFF2-40B4-BE49-F238E27FC236}">
                <a16:creationId xmlns:a16="http://schemas.microsoft.com/office/drawing/2014/main" id="{516D5E4D-A7BF-9146-B6AE-F63B3FD1928C}"/>
              </a:ext>
            </a:extLst>
          </p:cNvPr>
          <p:cNvSpPr txBox="1"/>
          <p:nvPr/>
        </p:nvSpPr>
        <p:spPr>
          <a:xfrm>
            <a:off x="8911686" y="2683583"/>
            <a:ext cx="1249060" cy="369332"/>
          </a:xfrm>
          <a:prstGeom prst="rect">
            <a:avLst/>
          </a:prstGeom>
          <a:noFill/>
        </p:spPr>
        <p:txBody>
          <a:bodyPr wrap="none" rtlCol="0">
            <a:spAutoFit/>
          </a:bodyPr>
          <a:lstStyle/>
          <a:p>
            <a:r>
              <a:rPr lang="en-US" dirty="0"/>
              <a:t>Service CI</a:t>
            </a:r>
          </a:p>
        </p:txBody>
      </p:sp>
    </p:spTree>
    <p:extLst>
      <p:ext uri="{BB962C8B-B14F-4D97-AF65-F5344CB8AC3E}">
        <p14:creationId xmlns:p14="http://schemas.microsoft.com/office/powerpoint/2010/main" val="561588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AB52-7EE1-FF45-8698-0EFA2091FCA6}"/>
              </a:ext>
            </a:extLst>
          </p:cNvPr>
          <p:cNvSpPr>
            <a:spLocks noGrp="1"/>
          </p:cNvSpPr>
          <p:nvPr>
            <p:ph type="title"/>
          </p:nvPr>
        </p:nvSpPr>
        <p:spPr/>
        <p:txBody>
          <a:bodyPr/>
          <a:lstStyle/>
          <a:p>
            <a:r>
              <a:rPr lang="en-US" dirty="0"/>
              <a:t>Services in the CMDB</a:t>
            </a:r>
          </a:p>
        </p:txBody>
      </p:sp>
      <p:pic>
        <p:nvPicPr>
          <p:cNvPr id="5" name="Picture 4" descr="Diagram&#10;&#10;Description automatically generated">
            <a:extLst>
              <a:ext uri="{FF2B5EF4-FFF2-40B4-BE49-F238E27FC236}">
                <a16:creationId xmlns:a16="http://schemas.microsoft.com/office/drawing/2014/main" id="{4878D001-4C3B-9243-AF7D-CE85A65F1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454" y="5389880"/>
            <a:ext cx="2311126" cy="803738"/>
          </a:xfrm>
          <a:prstGeom prst="rect">
            <a:avLst/>
          </a:prstGeom>
        </p:spPr>
      </p:pic>
      <p:pic>
        <p:nvPicPr>
          <p:cNvPr id="8" name="Picture 7" descr="Diagram&#10;&#10;Description automatically generated">
            <a:extLst>
              <a:ext uri="{FF2B5EF4-FFF2-40B4-BE49-F238E27FC236}">
                <a16:creationId xmlns:a16="http://schemas.microsoft.com/office/drawing/2014/main" id="{7ABF6CE7-F922-E249-81C1-F96570544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554" y="5389880"/>
            <a:ext cx="2311126" cy="803738"/>
          </a:xfrm>
          <a:prstGeom prst="rect">
            <a:avLst/>
          </a:prstGeom>
        </p:spPr>
      </p:pic>
      <p:pic>
        <p:nvPicPr>
          <p:cNvPr id="9" name="Picture 8" descr="Diagram&#10;&#10;Description automatically generated">
            <a:extLst>
              <a:ext uri="{FF2B5EF4-FFF2-40B4-BE49-F238E27FC236}">
                <a16:creationId xmlns:a16="http://schemas.microsoft.com/office/drawing/2014/main" id="{83610ECA-F739-EA43-A123-1DF332A9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654" y="5389880"/>
            <a:ext cx="2311126" cy="803738"/>
          </a:xfrm>
          <a:prstGeom prst="rect">
            <a:avLst/>
          </a:prstGeom>
        </p:spPr>
      </p:pic>
      <p:pic>
        <p:nvPicPr>
          <p:cNvPr id="11" name="Picture 10">
            <a:extLst>
              <a:ext uri="{FF2B5EF4-FFF2-40B4-BE49-F238E27FC236}">
                <a16:creationId xmlns:a16="http://schemas.microsoft.com/office/drawing/2014/main" id="{C3C01ACE-AB6F-834A-B125-6FA1F27F97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81587" y="1708249"/>
            <a:ext cx="1241967" cy="1241967"/>
          </a:xfrm>
          <a:prstGeom prst="rect">
            <a:avLst/>
          </a:prstGeom>
        </p:spPr>
      </p:pic>
      <p:grpSp>
        <p:nvGrpSpPr>
          <p:cNvPr id="18" name="Group 17">
            <a:extLst>
              <a:ext uri="{FF2B5EF4-FFF2-40B4-BE49-F238E27FC236}">
                <a16:creationId xmlns:a16="http://schemas.microsoft.com/office/drawing/2014/main" id="{94A069F4-B86A-1343-A481-104D86AB20F0}"/>
              </a:ext>
            </a:extLst>
          </p:cNvPr>
          <p:cNvGrpSpPr/>
          <p:nvPr/>
        </p:nvGrpSpPr>
        <p:grpSpPr>
          <a:xfrm>
            <a:off x="5217709" y="3049184"/>
            <a:ext cx="1522816" cy="1522816"/>
            <a:chOff x="5217709" y="3049184"/>
            <a:chExt cx="1522816" cy="1522816"/>
          </a:xfrm>
        </p:grpSpPr>
        <p:pic>
          <p:nvPicPr>
            <p:cNvPr id="14" name="Picture 13" descr="Icon&#10;&#10;Description automatically generated">
              <a:extLst>
                <a:ext uri="{FF2B5EF4-FFF2-40B4-BE49-F238E27FC236}">
                  <a16:creationId xmlns:a16="http://schemas.microsoft.com/office/drawing/2014/main" id="{C3BF44FD-5462-D84D-B75F-468D9D0B5BD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17709" y="3049184"/>
              <a:ext cx="1522816" cy="1522816"/>
            </a:xfrm>
            <a:prstGeom prst="rect">
              <a:avLst/>
            </a:prstGeom>
          </p:spPr>
        </p:pic>
        <p:sp>
          <p:nvSpPr>
            <p:cNvPr id="16" name="TextBox 15">
              <a:extLst>
                <a:ext uri="{FF2B5EF4-FFF2-40B4-BE49-F238E27FC236}">
                  <a16:creationId xmlns:a16="http://schemas.microsoft.com/office/drawing/2014/main" id="{6040D6F1-0995-E846-A734-DD7EED625EAF}"/>
                </a:ext>
              </a:extLst>
            </p:cNvPr>
            <p:cNvSpPr txBox="1"/>
            <p:nvPr/>
          </p:nvSpPr>
          <p:spPr>
            <a:xfrm>
              <a:off x="5538932" y="4129091"/>
              <a:ext cx="941283" cy="307777"/>
            </a:xfrm>
            <a:prstGeom prst="rect">
              <a:avLst/>
            </a:prstGeom>
            <a:noFill/>
          </p:spPr>
          <p:txBody>
            <a:bodyPr wrap="none" rtlCol="0">
              <a:spAutoFit/>
            </a:bodyPr>
            <a:lstStyle/>
            <a:p>
              <a:r>
                <a:rPr lang="en-US" sz="1400" b="1" dirty="0">
                  <a:solidFill>
                    <a:schemeClr val="bg1"/>
                  </a:solidFill>
                </a:rPr>
                <a:t>Ordering</a:t>
              </a:r>
            </a:p>
          </p:txBody>
        </p:sp>
      </p:grpSp>
      <p:grpSp>
        <p:nvGrpSpPr>
          <p:cNvPr id="19" name="Group 18">
            <a:extLst>
              <a:ext uri="{FF2B5EF4-FFF2-40B4-BE49-F238E27FC236}">
                <a16:creationId xmlns:a16="http://schemas.microsoft.com/office/drawing/2014/main" id="{230DCAB7-469B-DC42-BD29-1954410FFD0E}"/>
              </a:ext>
            </a:extLst>
          </p:cNvPr>
          <p:cNvGrpSpPr/>
          <p:nvPr/>
        </p:nvGrpSpPr>
        <p:grpSpPr>
          <a:xfrm>
            <a:off x="8774809" y="3049184"/>
            <a:ext cx="1522816" cy="1522816"/>
            <a:chOff x="5217709" y="3049184"/>
            <a:chExt cx="1522816" cy="1522816"/>
          </a:xfrm>
        </p:grpSpPr>
        <p:pic>
          <p:nvPicPr>
            <p:cNvPr id="20" name="Picture 19" descr="Icon&#10;&#10;Description automatically generated">
              <a:extLst>
                <a:ext uri="{FF2B5EF4-FFF2-40B4-BE49-F238E27FC236}">
                  <a16:creationId xmlns:a16="http://schemas.microsoft.com/office/drawing/2014/main" id="{6E420F3D-D6DE-5B49-AF84-756B7BF813C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17709" y="3049184"/>
              <a:ext cx="1522816" cy="1522816"/>
            </a:xfrm>
            <a:prstGeom prst="rect">
              <a:avLst/>
            </a:prstGeom>
          </p:spPr>
        </p:pic>
        <p:sp>
          <p:nvSpPr>
            <p:cNvPr id="21" name="TextBox 20">
              <a:extLst>
                <a:ext uri="{FF2B5EF4-FFF2-40B4-BE49-F238E27FC236}">
                  <a16:creationId xmlns:a16="http://schemas.microsoft.com/office/drawing/2014/main" id="{128BF0E8-A931-EE4F-915A-734ADD224751}"/>
                </a:ext>
              </a:extLst>
            </p:cNvPr>
            <p:cNvSpPr txBox="1"/>
            <p:nvPr/>
          </p:nvSpPr>
          <p:spPr>
            <a:xfrm>
              <a:off x="5587823" y="4129091"/>
              <a:ext cx="782587" cy="307777"/>
            </a:xfrm>
            <a:prstGeom prst="rect">
              <a:avLst/>
            </a:prstGeom>
            <a:noFill/>
          </p:spPr>
          <p:txBody>
            <a:bodyPr wrap="none" rtlCol="0">
              <a:spAutoFit/>
            </a:bodyPr>
            <a:lstStyle/>
            <a:p>
              <a:r>
                <a:rPr lang="en-US" sz="1400" b="1" dirty="0">
                  <a:solidFill>
                    <a:schemeClr val="bg1"/>
                  </a:solidFill>
                </a:rPr>
                <a:t>Payroll</a:t>
              </a:r>
            </a:p>
          </p:txBody>
        </p:sp>
      </p:grpSp>
      <p:grpSp>
        <p:nvGrpSpPr>
          <p:cNvPr id="22" name="Group 21">
            <a:extLst>
              <a:ext uri="{FF2B5EF4-FFF2-40B4-BE49-F238E27FC236}">
                <a16:creationId xmlns:a16="http://schemas.microsoft.com/office/drawing/2014/main" id="{ED8CEB49-AF88-6E43-AA40-28ADCA9EBAA9}"/>
              </a:ext>
            </a:extLst>
          </p:cNvPr>
          <p:cNvGrpSpPr/>
          <p:nvPr/>
        </p:nvGrpSpPr>
        <p:grpSpPr>
          <a:xfrm>
            <a:off x="1660609" y="3049671"/>
            <a:ext cx="1522816" cy="1522816"/>
            <a:chOff x="5217709" y="3049184"/>
            <a:chExt cx="1522816" cy="1522816"/>
          </a:xfrm>
        </p:grpSpPr>
        <p:pic>
          <p:nvPicPr>
            <p:cNvPr id="23" name="Picture 22" descr="Icon&#10;&#10;Description automatically generated">
              <a:extLst>
                <a:ext uri="{FF2B5EF4-FFF2-40B4-BE49-F238E27FC236}">
                  <a16:creationId xmlns:a16="http://schemas.microsoft.com/office/drawing/2014/main" id="{2F5B98A4-1D2C-DD4D-9500-629C5C1E0EF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17709" y="3049184"/>
              <a:ext cx="1522816" cy="1522816"/>
            </a:xfrm>
            <a:prstGeom prst="rect">
              <a:avLst/>
            </a:prstGeom>
          </p:spPr>
        </p:pic>
        <p:sp>
          <p:nvSpPr>
            <p:cNvPr id="24" name="TextBox 23">
              <a:extLst>
                <a:ext uri="{FF2B5EF4-FFF2-40B4-BE49-F238E27FC236}">
                  <a16:creationId xmlns:a16="http://schemas.microsoft.com/office/drawing/2014/main" id="{EBEA11EE-830A-8B42-AB35-98616497D93B}"/>
                </a:ext>
              </a:extLst>
            </p:cNvPr>
            <p:cNvSpPr txBox="1"/>
            <p:nvPr/>
          </p:nvSpPr>
          <p:spPr>
            <a:xfrm>
              <a:off x="5647135" y="4128604"/>
              <a:ext cx="663964" cy="307777"/>
            </a:xfrm>
            <a:prstGeom prst="rect">
              <a:avLst/>
            </a:prstGeom>
            <a:noFill/>
          </p:spPr>
          <p:txBody>
            <a:bodyPr wrap="none" rtlCol="0">
              <a:spAutoFit/>
            </a:bodyPr>
            <a:lstStyle/>
            <a:p>
              <a:r>
                <a:rPr lang="en-US" sz="1400" b="1" dirty="0">
                  <a:solidFill>
                    <a:schemeClr val="bg1"/>
                  </a:solidFill>
                </a:rPr>
                <a:t>Email</a:t>
              </a:r>
            </a:p>
          </p:txBody>
        </p:sp>
      </p:grpSp>
      <p:pic>
        <p:nvPicPr>
          <p:cNvPr id="28" name="Picture 27">
            <a:extLst>
              <a:ext uri="{FF2B5EF4-FFF2-40B4-BE49-F238E27FC236}">
                <a16:creationId xmlns:a16="http://schemas.microsoft.com/office/drawing/2014/main" id="{06F9496A-0558-E04B-9BF7-A340887A92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38687" y="1708249"/>
            <a:ext cx="1241967" cy="1241967"/>
          </a:xfrm>
          <a:prstGeom prst="rect">
            <a:avLst/>
          </a:prstGeom>
        </p:spPr>
      </p:pic>
      <p:pic>
        <p:nvPicPr>
          <p:cNvPr id="29" name="Picture 28">
            <a:extLst>
              <a:ext uri="{FF2B5EF4-FFF2-40B4-BE49-F238E27FC236}">
                <a16:creationId xmlns:a16="http://schemas.microsoft.com/office/drawing/2014/main" id="{2A5FB5CB-93D1-4A44-BF60-73C3F4EA35A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91780" y="1708249"/>
            <a:ext cx="1241967" cy="1241967"/>
          </a:xfrm>
          <a:prstGeom prst="rect">
            <a:avLst/>
          </a:prstGeom>
        </p:spPr>
      </p:pic>
      <p:pic>
        <p:nvPicPr>
          <p:cNvPr id="30" name="Picture 29">
            <a:extLst>
              <a:ext uri="{FF2B5EF4-FFF2-40B4-BE49-F238E27FC236}">
                <a16:creationId xmlns:a16="http://schemas.microsoft.com/office/drawing/2014/main" id="{A82F8083-7E5C-3549-94E4-5F05C98FD7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8253" y="1708249"/>
            <a:ext cx="1241967" cy="1241967"/>
          </a:xfrm>
          <a:prstGeom prst="rect">
            <a:avLst/>
          </a:prstGeom>
        </p:spPr>
      </p:pic>
      <p:cxnSp>
        <p:nvCxnSpPr>
          <p:cNvPr id="32" name="Straight Arrow Connector 31">
            <a:extLst>
              <a:ext uri="{FF2B5EF4-FFF2-40B4-BE49-F238E27FC236}">
                <a16:creationId xmlns:a16="http://schemas.microsoft.com/office/drawing/2014/main" id="{E6683A64-ADA5-4A4A-BA78-9027CCE726A3}"/>
              </a:ext>
            </a:extLst>
          </p:cNvPr>
          <p:cNvCxnSpPr>
            <a:stCxn id="14" idx="2"/>
            <a:endCxn id="8" idx="0"/>
          </p:cNvCxnSpPr>
          <p:nvPr/>
        </p:nvCxnSpPr>
        <p:spPr>
          <a:xfrm>
            <a:off x="5979117" y="4572000"/>
            <a:ext cx="0" cy="8178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EB4211-C96D-2D43-AA0F-399E108B5138}"/>
              </a:ext>
            </a:extLst>
          </p:cNvPr>
          <p:cNvCxnSpPr>
            <a:stCxn id="20" idx="2"/>
            <a:endCxn id="9" idx="0"/>
          </p:cNvCxnSpPr>
          <p:nvPr/>
        </p:nvCxnSpPr>
        <p:spPr>
          <a:xfrm>
            <a:off x="9536217" y="4572000"/>
            <a:ext cx="0" cy="8178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69BF4D0-8813-A844-95CF-D399D33131F9}"/>
              </a:ext>
            </a:extLst>
          </p:cNvPr>
          <p:cNvCxnSpPr>
            <a:stCxn id="23" idx="2"/>
            <a:endCxn id="5" idx="0"/>
          </p:cNvCxnSpPr>
          <p:nvPr/>
        </p:nvCxnSpPr>
        <p:spPr>
          <a:xfrm>
            <a:off x="2422017" y="4572487"/>
            <a:ext cx="0" cy="81739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2B6133-0FAC-FD44-A8C9-823218F5D7C8}"/>
              </a:ext>
            </a:extLst>
          </p:cNvPr>
          <p:cNvCxnSpPr>
            <a:stCxn id="30" idx="2"/>
            <a:endCxn id="23" idx="1"/>
          </p:cNvCxnSpPr>
          <p:nvPr/>
        </p:nvCxnSpPr>
        <p:spPr>
          <a:xfrm>
            <a:off x="879237" y="2950216"/>
            <a:ext cx="781372" cy="86086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E8CAF31-823E-064E-BBE5-869E44CE971B}"/>
              </a:ext>
            </a:extLst>
          </p:cNvPr>
          <p:cNvCxnSpPr>
            <a:stCxn id="11" idx="2"/>
            <a:endCxn id="23" idx="3"/>
          </p:cNvCxnSpPr>
          <p:nvPr/>
        </p:nvCxnSpPr>
        <p:spPr>
          <a:xfrm flipH="1">
            <a:off x="3183425" y="2950216"/>
            <a:ext cx="1019146" cy="86086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6B78A41-6219-EA40-BDE0-96B54D1B19EF}"/>
              </a:ext>
            </a:extLst>
          </p:cNvPr>
          <p:cNvCxnSpPr>
            <a:stCxn id="11" idx="2"/>
          </p:cNvCxnSpPr>
          <p:nvPr/>
        </p:nvCxnSpPr>
        <p:spPr>
          <a:xfrm>
            <a:off x="4202571" y="2950216"/>
            <a:ext cx="1015138" cy="8603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A6948B-35F0-9547-A6A9-8C714C3E9F95}"/>
              </a:ext>
            </a:extLst>
          </p:cNvPr>
          <p:cNvCxnSpPr>
            <a:stCxn id="28" idx="2"/>
            <a:endCxn id="14" idx="3"/>
          </p:cNvCxnSpPr>
          <p:nvPr/>
        </p:nvCxnSpPr>
        <p:spPr>
          <a:xfrm flipH="1">
            <a:off x="6740525" y="2950216"/>
            <a:ext cx="1019146" cy="8603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3764388-43BD-0944-B362-D58012C36A10}"/>
              </a:ext>
            </a:extLst>
          </p:cNvPr>
          <p:cNvCxnSpPr>
            <a:stCxn id="28" idx="2"/>
            <a:endCxn id="20" idx="1"/>
          </p:cNvCxnSpPr>
          <p:nvPr/>
        </p:nvCxnSpPr>
        <p:spPr>
          <a:xfrm>
            <a:off x="7759671" y="2950216"/>
            <a:ext cx="1015138" cy="8603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DBD6FCD-171F-834E-86BC-10C709BB6FDA}"/>
              </a:ext>
            </a:extLst>
          </p:cNvPr>
          <p:cNvCxnSpPr>
            <a:stCxn id="29" idx="2"/>
            <a:endCxn id="20" idx="3"/>
          </p:cNvCxnSpPr>
          <p:nvPr/>
        </p:nvCxnSpPr>
        <p:spPr>
          <a:xfrm flipH="1">
            <a:off x="10297625" y="2950216"/>
            <a:ext cx="1015139" cy="8603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1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695A-FAA2-C743-A2D4-610837514BB4}"/>
              </a:ext>
            </a:extLst>
          </p:cNvPr>
          <p:cNvSpPr>
            <a:spLocks noGrp="1"/>
          </p:cNvSpPr>
          <p:nvPr>
            <p:ph type="title"/>
          </p:nvPr>
        </p:nvSpPr>
        <p:spPr/>
        <p:txBody>
          <a:bodyPr/>
          <a:lstStyle/>
          <a:p>
            <a:r>
              <a:rPr lang="en-US" dirty="0"/>
              <a:t>Services in the CMDB</a:t>
            </a:r>
          </a:p>
        </p:txBody>
      </p:sp>
      <p:pic>
        <p:nvPicPr>
          <p:cNvPr id="5" name="Picture 4" descr="Graphical user interface&#10;&#10;Description automatically generated with medium confidence">
            <a:extLst>
              <a:ext uri="{FF2B5EF4-FFF2-40B4-BE49-F238E27FC236}">
                <a16:creationId xmlns:a16="http://schemas.microsoft.com/office/drawing/2014/main" id="{4EB38193-B532-D646-B26F-617C76AF7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575" y="1696065"/>
            <a:ext cx="8744850" cy="4795957"/>
          </a:xfrm>
          <a:prstGeom prst="rect">
            <a:avLst/>
          </a:prstGeom>
        </p:spPr>
      </p:pic>
    </p:spTree>
    <p:extLst>
      <p:ext uri="{BB962C8B-B14F-4D97-AF65-F5344CB8AC3E}">
        <p14:creationId xmlns:p14="http://schemas.microsoft.com/office/powerpoint/2010/main" val="3264522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Tree>
    <p:extLst>
      <p:ext uri="{BB962C8B-B14F-4D97-AF65-F5344CB8AC3E}">
        <p14:creationId xmlns:p14="http://schemas.microsoft.com/office/powerpoint/2010/main" val="3011742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Tree>
    <p:extLst>
      <p:ext uri="{BB962C8B-B14F-4D97-AF65-F5344CB8AC3E}">
        <p14:creationId xmlns:p14="http://schemas.microsoft.com/office/powerpoint/2010/main" val="2129118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a:solidFill>
            <a:srgbClr val="5B9C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
        <p:nvSpPr>
          <p:cNvPr id="7" name="Can 6">
            <a:extLst>
              <a:ext uri="{FF2B5EF4-FFF2-40B4-BE49-F238E27FC236}">
                <a16:creationId xmlns:a16="http://schemas.microsoft.com/office/drawing/2014/main" id="{27E1B349-2CC4-9543-B53A-A7F9E0F656B1}"/>
              </a:ext>
            </a:extLst>
          </p:cNvPr>
          <p:cNvSpPr/>
          <p:nvPr/>
        </p:nvSpPr>
        <p:spPr>
          <a:xfrm>
            <a:off x="5680111" y="3709613"/>
            <a:ext cx="1070210" cy="707130"/>
          </a:xfrm>
          <a:prstGeom prst="can">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CMDB</a:t>
            </a:r>
            <a:endParaRPr lang="en-US" sz="3200" b="1" dirty="0">
              <a:solidFill>
                <a:schemeClr val="tx1"/>
              </a:solidFill>
            </a:endParaRPr>
          </a:p>
        </p:txBody>
      </p:sp>
    </p:spTree>
    <p:extLst>
      <p:ext uri="{BB962C8B-B14F-4D97-AF65-F5344CB8AC3E}">
        <p14:creationId xmlns:p14="http://schemas.microsoft.com/office/powerpoint/2010/main" val="5985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
        <p:nvSpPr>
          <p:cNvPr id="7" name="Can 6">
            <a:extLst>
              <a:ext uri="{FF2B5EF4-FFF2-40B4-BE49-F238E27FC236}">
                <a16:creationId xmlns:a16="http://schemas.microsoft.com/office/drawing/2014/main" id="{27E1B349-2CC4-9543-B53A-A7F9E0F656B1}"/>
              </a:ext>
            </a:extLst>
          </p:cNvPr>
          <p:cNvSpPr/>
          <p:nvPr/>
        </p:nvSpPr>
        <p:spPr>
          <a:xfrm>
            <a:off x="5680111" y="3709613"/>
            <a:ext cx="1070210" cy="707130"/>
          </a:xfrm>
          <a:prstGeom prst="can">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CMDB</a:t>
            </a:r>
            <a:endParaRPr lang="en-US" sz="3200" b="1" dirty="0">
              <a:solidFill>
                <a:schemeClr val="tx1"/>
              </a:solidFill>
            </a:endParaRPr>
          </a:p>
        </p:txBody>
      </p:sp>
      <p:sp>
        <p:nvSpPr>
          <p:cNvPr id="8" name="TextBox 7">
            <a:extLst>
              <a:ext uri="{FF2B5EF4-FFF2-40B4-BE49-F238E27FC236}">
                <a16:creationId xmlns:a16="http://schemas.microsoft.com/office/drawing/2014/main" id="{B7989184-7FEF-D946-973E-A91EB8A9266A}"/>
              </a:ext>
            </a:extLst>
          </p:cNvPr>
          <p:cNvSpPr txBox="1"/>
          <p:nvPr/>
        </p:nvSpPr>
        <p:spPr>
          <a:xfrm>
            <a:off x="7347008" y="3214025"/>
            <a:ext cx="992579" cy="369332"/>
          </a:xfrm>
          <a:prstGeom prst="rect">
            <a:avLst/>
          </a:prstGeom>
          <a:noFill/>
        </p:spPr>
        <p:txBody>
          <a:bodyPr wrap="none" rtlCol="0">
            <a:spAutoFit/>
          </a:bodyPr>
          <a:lstStyle/>
          <a:p>
            <a:r>
              <a:rPr lang="en-US" dirty="0"/>
              <a:t>Incident</a:t>
            </a:r>
          </a:p>
        </p:txBody>
      </p:sp>
      <p:cxnSp>
        <p:nvCxnSpPr>
          <p:cNvPr id="39" name="Elbow Connector 38">
            <a:extLst>
              <a:ext uri="{FF2B5EF4-FFF2-40B4-BE49-F238E27FC236}">
                <a16:creationId xmlns:a16="http://schemas.microsoft.com/office/drawing/2014/main" id="{D6169BBD-33AA-A648-AE86-DD0E6EFD2897}"/>
              </a:ext>
            </a:extLst>
          </p:cNvPr>
          <p:cNvCxnSpPr>
            <a:stCxn id="8" idx="1"/>
            <a:endCxn id="7" idx="1"/>
          </p:cNvCxnSpPr>
          <p:nvPr/>
        </p:nvCxnSpPr>
        <p:spPr>
          <a:xfrm rot="10800000" flipV="1">
            <a:off x="6215216" y="3398691"/>
            <a:ext cx="1131792" cy="310922"/>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91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
        <p:nvSpPr>
          <p:cNvPr id="7" name="Can 6">
            <a:extLst>
              <a:ext uri="{FF2B5EF4-FFF2-40B4-BE49-F238E27FC236}">
                <a16:creationId xmlns:a16="http://schemas.microsoft.com/office/drawing/2014/main" id="{27E1B349-2CC4-9543-B53A-A7F9E0F656B1}"/>
              </a:ext>
            </a:extLst>
          </p:cNvPr>
          <p:cNvSpPr/>
          <p:nvPr/>
        </p:nvSpPr>
        <p:spPr>
          <a:xfrm>
            <a:off x="5680111" y="3709613"/>
            <a:ext cx="1070210" cy="707130"/>
          </a:xfrm>
          <a:prstGeom prst="can">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CMDB</a:t>
            </a:r>
            <a:endParaRPr lang="en-US" sz="3200" b="1" dirty="0">
              <a:solidFill>
                <a:schemeClr val="tx1"/>
              </a:solidFill>
            </a:endParaRPr>
          </a:p>
        </p:txBody>
      </p:sp>
      <p:sp>
        <p:nvSpPr>
          <p:cNvPr id="8" name="TextBox 7">
            <a:extLst>
              <a:ext uri="{FF2B5EF4-FFF2-40B4-BE49-F238E27FC236}">
                <a16:creationId xmlns:a16="http://schemas.microsoft.com/office/drawing/2014/main" id="{B7989184-7FEF-D946-973E-A91EB8A9266A}"/>
              </a:ext>
            </a:extLst>
          </p:cNvPr>
          <p:cNvSpPr txBox="1"/>
          <p:nvPr/>
        </p:nvSpPr>
        <p:spPr>
          <a:xfrm>
            <a:off x="7347008" y="3214025"/>
            <a:ext cx="992579" cy="369332"/>
          </a:xfrm>
          <a:prstGeom prst="rect">
            <a:avLst/>
          </a:prstGeom>
          <a:noFill/>
        </p:spPr>
        <p:txBody>
          <a:bodyPr wrap="none" rtlCol="0">
            <a:spAutoFit/>
          </a:bodyPr>
          <a:lstStyle/>
          <a:p>
            <a:r>
              <a:rPr lang="en-US" dirty="0"/>
              <a:t>Incident</a:t>
            </a:r>
          </a:p>
        </p:txBody>
      </p:sp>
      <p:sp>
        <p:nvSpPr>
          <p:cNvPr id="10" name="TextBox 9">
            <a:extLst>
              <a:ext uri="{FF2B5EF4-FFF2-40B4-BE49-F238E27FC236}">
                <a16:creationId xmlns:a16="http://schemas.microsoft.com/office/drawing/2014/main" id="{9E8B2D79-F4F1-C144-B609-7EC9A50A0D77}"/>
              </a:ext>
            </a:extLst>
          </p:cNvPr>
          <p:cNvSpPr txBox="1"/>
          <p:nvPr/>
        </p:nvSpPr>
        <p:spPr>
          <a:xfrm>
            <a:off x="4289863" y="4468380"/>
            <a:ext cx="1043876" cy="369332"/>
          </a:xfrm>
          <a:prstGeom prst="rect">
            <a:avLst/>
          </a:prstGeom>
          <a:noFill/>
        </p:spPr>
        <p:txBody>
          <a:bodyPr wrap="none" rtlCol="0">
            <a:spAutoFit/>
          </a:bodyPr>
          <a:lstStyle/>
          <a:p>
            <a:pPr algn="r"/>
            <a:r>
              <a:rPr lang="en-US" dirty="0"/>
              <a:t>Problem</a:t>
            </a:r>
          </a:p>
        </p:txBody>
      </p:sp>
      <p:cxnSp>
        <p:nvCxnSpPr>
          <p:cNvPr id="35" name="Elbow Connector 34">
            <a:extLst>
              <a:ext uri="{FF2B5EF4-FFF2-40B4-BE49-F238E27FC236}">
                <a16:creationId xmlns:a16="http://schemas.microsoft.com/office/drawing/2014/main" id="{FC3BC914-D19B-F84D-9546-F86D17B97465}"/>
              </a:ext>
            </a:extLst>
          </p:cNvPr>
          <p:cNvCxnSpPr>
            <a:stCxn id="10" idx="3"/>
            <a:endCxn id="7" idx="3"/>
          </p:cNvCxnSpPr>
          <p:nvPr/>
        </p:nvCxnSpPr>
        <p:spPr>
          <a:xfrm flipV="1">
            <a:off x="5333739" y="4416743"/>
            <a:ext cx="881477" cy="236303"/>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6169BBD-33AA-A648-AE86-DD0E6EFD2897}"/>
              </a:ext>
            </a:extLst>
          </p:cNvPr>
          <p:cNvCxnSpPr>
            <a:stCxn id="8" idx="1"/>
            <a:endCxn id="7" idx="1"/>
          </p:cNvCxnSpPr>
          <p:nvPr/>
        </p:nvCxnSpPr>
        <p:spPr>
          <a:xfrm rot="10800000" flipV="1">
            <a:off x="6215216" y="3398691"/>
            <a:ext cx="1131792" cy="310922"/>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0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
        <p:nvSpPr>
          <p:cNvPr id="7" name="Can 6">
            <a:extLst>
              <a:ext uri="{FF2B5EF4-FFF2-40B4-BE49-F238E27FC236}">
                <a16:creationId xmlns:a16="http://schemas.microsoft.com/office/drawing/2014/main" id="{27E1B349-2CC4-9543-B53A-A7F9E0F656B1}"/>
              </a:ext>
            </a:extLst>
          </p:cNvPr>
          <p:cNvSpPr/>
          <p:nvPr/>
        </p:nvSpPr>
        <p:spPr>
          <a:xfrm>
            <a:off x="5680111" y="3709613"/>
            <a:ext cx="1070210" cy="707130"/>
          </a:xfrm>
          <a:prstGeom prst="can">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CMDB</a:t>
            </a:r>
            <a:endParaRPr lang="en-US" sz="3200" b="1" dirty="0">
              <a:solidFill>
                <a:schemeClr val="tx1"/>
              </a:solidFill>
            </a:endParaRPr>
          </a:p>
        </p:txBody>
      </p:sp>
      <p:sp>
        <p:nvSpPr>
          <p:cNvPr id="8" name="TextBox 7">
            <a:extLst>
              <a:ext uri="{FF2B5EF4-FFF2-40B4-BE49-F238E27FC236}">
                <a16:creationId xmlns:a16="http://schemas.microsoft.com/office/drawing/2014/main" id="{B7989184-7FEF-D946-973E-A91EB8A9266A}"/>
              </a:ext>
            </a:extLst>
          </p:cNvPr>
          <p:cNvSpPr txBox="1"/>
          <p:nvPr/>
        </p:nvSpPr>
        <p:spPr>
          <a:xfrm>
            <a:off x="7347008" y="3214025"/>
            <a:ext cx="992579" cy="369332"/>
          </a:xfrm>
          <a:prstGeom prst="rect">
            <a:avLst/>
          </a:prstGeom>
          <a:noFill/>
        </p:spPr>
        <p:txBody>
          <a:bodyPr wrap="none" rtlCol="0">
            <a:spAutoFit/>
          </a:bodyPr>
          <a:lstStyle/>
          <a:p>
            <a:r>
              <a:rPr lang="en-US" dirty="0"/>
              <a:t>Incident</a:t>
            </a:r>
          </a:p>
        </p:txBody>
      </p:sp>
      <p:sp>
        <p:nvSpPr>
          <p:cNvPr id="10" name="TextBox 9">
            <a:extLst>
              <a:ext uri="{FF2B5EF4-FFF2-40B4-BE49-F238E27FC236}">
                <a16:creationId xmlns:a16="http://schemas.microsoft.com/office/drawing/2014/main" id="{9E8B2D79-F4F1-C144-B609-7EC9A50A0D77}"/>
              </a:ext>
            </a:extLst>
          </p:cNvPr>
          <p:cNvSpPr txBox="1"/>
          <p:nvPr/>
        </p:nvSpPr>
        <p:spPr>
          <a:xfrm>
            <a:off x="4289863" y="4468380"/>
            <a:ext cx="1043876" cy="369332"/>
          </a:xfrm>
          <a:prstGeom prst="rect">
            <a:avLst/>
          </a:prstGeom>
          <a:noFill/>
        </p:spPr>
        <p:txBody>
          <a:bodyPr wrap="none" rtlCol="0">
            <a:spAutoFit/>
          </a:bodyPr>
          <a:lstStyle/>
          <a:p>
            <a:pPr algn="r"/>
            <a:r>
              <a:rPr lang="en-US" dirty="0"/>
              <a:t>Problem</a:t>
            </a:r>
          </a:p>
        </p:txBody>
      </p:sp>
      <p:sp>
        <p:nvSpPr>
          <p:cNvPr id="11" name="TextBox 10">
            <a:extLst>
              <a:ext uri="{FF2B5EF4-FFF2-40B4-BE49-F238E27FC236}">
                <a16:creationId xmlns:a16="http://schemas.microsoft.com/office/drawing/2014/main" id="{5B9F643A-E603-484A-B086-5CFFC94C2190}"/>
              </a:ext>
            </a:extLst>
          </p:cNvPr>
          <p:cNvSpPr txBox="1"/>
          <p:nvPr/>
        </p:nvSpPr>
        <p:spPr>
          <a:xfrm>
            <a:off x="7347008" y="4468380"/>
            <a:ext cx="992579" cy="369332"/>
          </a:xfrm>
          <a:prstGeom prst="rect">
            <a:avLst/>
          </a:prstGeom>
          <a:noFill/>
        </p:spPr>
        <p:txBody>
          <a:bodyPr wrap="none" rtlCol="0">
            <a:spAutoFit/>
          </a:bodyPr>
          <a:lstStyle/>
          <a:p>
            <a:r>
              <a:rPr lang="en-US" dirty="0"/>
              <a:t>Change</a:t>
            </a:r>
          </a:p>
        </p:txBody>
      </p:sp>
      <p:cxnSp>
        <p:nvCxnSpPr>
          <p:cNvPr id="35" name="Elbow Connector 34">
            <a:extLst>
              <a:ext uri="{FF2B5EF4-FFF2-40B4-BE49-F238E27FC236}">
                <a16:creationId xmlns:a16="http://schemas.microsoft.com/office/drawing/2014/main" id="{FC3BC914-D19B-F84D-9546-F86D17B97465}"/>
              </a:ext>
            </a:extLst>
          </p:cNvPr>
          <p:cNvCxnSpPr>
            <a:stCxn id="10" idx="3"/>
            <a:endCxn id="7" idx="3"/>
          </p:cNvCxnSpPr>
          <p:nvPr/>
        </p:nvCxnSpPr>
        <p:spPr>
          <a:xfrm flipV="1">
            <a:off x="5333739" y="4416743"/>
            <a:ext cx="881477" cy="236303"/>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ACEA899D-C5FB-7943-91CD-52B9FA0FC3F4}"/>
              </a:ext>
            </a:extLst>
          </p:cNvPr>
          <p:cNvCxnSpPr>
            <a:stCxn id="11" idx="0"/>
            <a:endCxn id="7" idx="4"/>
          </p:cNvCxnSpPr>
          <p:nvPr/>
        </p:nvCxnSpPr>
        <p:spPr>
          <a:xfrm rot="16200000" flipV="1">
            <a:off x="7094209" y="3719290"/>
            <a:ext cx="405202" cy="1092977"/>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6169BBD-33AA-A648-AE86-DD0E6EFD2897}"/>
              </a:ext>
            </a:extLst>
          </p:cNvPr>
          <p:cNvCxnSpPr>
            <a:stCxn id="8" idx="1"/>
            <a:endCxn id="7" idx="1"/>
          </p:cNvCxnSpPr>
          <p:nvPr/>
        </p:nvCxnSpPr>
        <p:spPr>
          <a:xfrm rot="10800000" flipV="1">
            <a:off x="6215216" y="3398691"/>
            <a:ext cx="1131792" cy="310922"/>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0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Configuration Management?</a:t>
            </a:r>
          </a:p>
        </p:txBody>
      </p:sp>
      <p:sp>
        <p:nvSpPr>
          <p:cNvPr id="7" name="Content Placeholder 2">
            <a:extLst>
              <a:ext uri="{FF2B5EF4-FFF2-40B4-BE49-F238E27FC236}">
                <a16:creationId xmlns:a16="http://schemas.microsoft.com/office/drawing/2014/main" id="{46EFADEE-D7A0-7B4C-8EFC-B26BAA3F875E}"/>
              </a:ext>
            </a:extLst>
          </p:cNvPr>
          <p:cNvSpPr txBox="1">
            <a:spLocks/>
          </p:cNvSpPr>
          <p:nvPr/>
        </p:nvSpPr>
        <p:spPr>
          <a:xfrm>
            <a:off x="8749476" y="4357663"/>
            <a:ext cx="2838090" cy="2135463"/>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 &amp;</a:t>
            </a:r>
          </a:p>
          <a:p>
            <a:pPr algn="ctr">
              <a:lnSpc>
                <a:spcPct val="100000"/>
              </a:lnSpc>
              <a:spcBef>
                <a:spcPts val="0"/>
              </a:spcBef>
              <a:spcAft>
                <a:spcPts val="0"/>
              </a:spcAft>
            </a:pPr>
            <a:r>
              <a:rPr lang="en-US" sz="4800" dirty="0">
                <a:latin typeface="Comic Sans MS" panose="030F0902030302020204" pitchFamily="66" charset="0"/>
              </a:rPr>
              <a:t>Expensive </a:t>
            </a:r>
          </a:p>
        </p:txBody>
      </p:sp>
      <p:sp>
        <p:nvSpPr>
          <p:cNvPr id="11" name="Content Placeholder 2">
            <a:extLst>
              <a:ext uri="{FF2B5EF4-FFF2-40B4-BE49-F238E27FC236}">
                <a16:creationId xmlns:a16="http://schemas.microsoft.com/office/drawing/2014/main" id="{F821CEFA-EE33-A340-B21C-ECA1991D249D}"/>
              </a:ext>
            </a:extLst>
          </p:cNvPr>
          <p:cNvSpPr txBox="1">
            <a:spLocks/>
          </p:cNvSpPr>
          <p:nvPr/>
        </p:nvSpPr>
        <p:spPr>
          <a:xfrm>
            <a:off x="604434" y="5075890"/>
            <a:ext cx="2124479" cy="1167724"/>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a:t>
            </a:r>
            <a:endParaRPr lang="en-US" sz="5400" dirty="0">
              <a:latin typeface="Comic Sans MS" panose="030F0902030302020204" pitchFamily="66" charset="0"/>
            </a:endParaRPr>
          </a:p>
        </p:txBody>
      </p:sp>
      <p:sp>
        <p:nvSpPr>
          <p:cNvPr id="13" name="Content Placeholder 2">
            <a:extLst>
              <a:ext uri="{FF2B5EF4-FFF2-40B4-BE49-F238E27FC236}">
                <a16:creationId xmlns:a16="http://schemas.microsoft.com/office/drawing/2014/main" id="{708A9FA7-42CE-4641-9050-CC4BF9685886}"/>
              </a:ext>
            </a:extLst>
          </p:cNvPr>
          <p:cNvSpPr txBox="1">
            <a:spLocks/>
          </p:cNvSpPr>
          <p:nvPr/>
        </p:nvSpPr>
        <p:spPr>
          <a:xfrm>
            <a:off x="9109017" y="2781067"/>
            <a:ext cx="950860" cy="45857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800" dirty="0">
              <a:latin typeface="Comic Sans MS" panose="030F0902030302020204" pitchFamily="66" charset="0"/>
            </a:endParaRPr>
          </a:p>
        </p:txBody>
      </p:sp>
      <p:sp>
        <p:nvSpPr>
          <p:cNvPr id="16" name="Content Placeholder 2">
            <a:extLst>
              <a:ext uri="{FF2B5EF4-FFF2-40B4-BE49-F238E27FC236}">
                <a16:creationId xmlns:a16="http://schemas.microsoft.com/office/drawing/2014/main" id="{63C7C136-6D7F-B84E-A453-B2383D491E3D}"/>
              </a:ext>
            </a:extLst>
          </p:cNvPr>
          <p:cNvSpPr txBox="1">
            <a:spLocks/>
          </p:cNvSpPr>
          <p:nvPr/>
        </p:nvSpPr>
        <p:spPr>
          <a:xfrm>
            <a:off x="4362428" y="5041168"/>
            <a:ext cx="2919041" cy="1294796"/>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Expensive</a:t>
            </a:r>
            <a:endParaRPr lang="en-US" sz="5400" dirty="0">
              <a:latin typeface="Comic Sans MS" panose="030F0902030302020204" pitchFamily="66" charset="0"/>
            </a:endParaRPr>
          </a:p>
        </p:txBody>
      </p:sp>
      <p:sp>
        <p:nvSpPr>
          <p:cNvPr id="17" name="Plus 16">
            <a:extLst>
              <a:ext uri="{FF2B5EF4-FFF2-40B4-BE49-F238E27FC236}">
                <a16:creationId xmlns:a16="http://schemas.microsoft.com/office/drawing/2014/main" id="{E2BDD861-95B6-AC43-B056-F875ADB35C0F}"/>
              </a:ext>
            </a:extLst>
          </p:cNvPr>
          <p:cNvSpPr/>
          <p:nvPr/>
        </p:nvSpPr>
        <p:spPr>
          <a:xfrm>
            <a:off x="3052750" y="5231366"/>
            <a:ext cx="914400" cy="914400"/>
          </a:xfrm>
          <a:prstGeom prst="mathPlus">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 17">
            <a:extLst>
              <a:ext uri="{FF2B5EF4-FFF2-40B4-BE49-F238E27FC236}">
                <a16:creationId xmlns:a16="http://schemas.microsoft.com/office/drawing/2014/main" id="{B987B679-A307-EB41-A72A-6978C0193A80}"/>
              </a:ext>
            </a:extLst>
          </p:cNvPr>
          <p:cNvSpPr/>
          <p:nvPr/>
        </p:nvSpPr>
        <p:spPr>
          <a:xfrm>
            <a:off x="7501295" y="5231366"/>
            <a:ext cx="914400" cy="914400"/>
          </a:xfrm>
          <a:prstGeom prst="mathEqual">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5242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51F-B7E9-8B4C-9CF5-BBD446CC348D}"/>
              </a:ext>
            </a:extLst>
          </p:cNvPr>
          <p:cNvSpPr>
            <a:spLocks noGrp="1"/>
          </p:cNvSpPr>
          <p:nvPr>
            <p:ph type="title"/>
          </p:nvPr>
        </p:nvSpPr>
        <p:spPr/>
        <p:txBody>
          <a:bodyPr/>
          <a:lstStyle/>
          <a:p>
            <a:r>
              <a:rPr lang="en-US" dirty="0"/>
              <a:t>ServiceNow’s CMDB</a:t>
            </a:r>
          </a:p>
        </p:txBody>
      </p:sp>
      <p:sp>
        <p:nvSpPr>
          <p:cNvPr id="5" name="Cloud 4">
            <a:extLst>
              <a:ext uri="{FF2B5EF4-FFF2-40B4-BE49-F238E27FC236}">
                <a16:creationId xmlns:a16="http://schemas.microsoft.com/office/drawing/2014/main" id="{98CDDC7B-9077-0548-97A5-38E6C4FC03A4}"/>
              </a:ext>
            </a:extLst>
          </p:cNvPr>
          <p:cNvSpPr/>
          <p:nvPr/>
        </p:nvSpPr>
        <p:spPr>
          <a:xfrm rot="358076">
            <a:off x="3035709" y="1843045"/>
            <a:ext cx="6359014" cy="43955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CAE3EC-3649-1944-8FEE-450259882D66}"/>
              </a:ext>
            </a:extLst>
          </p:cNvPr>
          <p:cNvSpPr/>
          <p:nvPr/>
        </p:nvSpPr>
        <p:spPr>
          <a:xfrm>
            <a:off x="3967316" y="2802689"/>
            <a:ext cx="4498257" cy="2182761"/>
          </a:xfrm>
          <a:prstGeom prst="rect">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ServiceNow</a:t>
            </a:r>
            <a:endParaRPr lang="en-US" b="1" dirty="0">
              <a:solidFill>
                <a:schemeClr val="tx1"/>
              </a:solidFill>
            </a:endParaRPr>
          </a:p>
        </p:txBody>
      </p:sp>
      <p:sp>
        <p:nvSpPr>
          <p:cNvPr id="7" name="Can 6">
            <a:extLst>
              <a:ext uri="{FF2B5EF4-FFF2-40B4-BE49-F238E27FC236}">
                <a16:creationId xmlns:a16="http://schemas.microsoft.com/office/drawing/2014/main" id="{27E1B349-2CC4-9543-B53A-A7F9E0F656B1}"/>
              </a:ext>
            </a:extLst>
          </p:cNvPr>
          <p:cNvSpPr/>
          <p:nvPr/>
        </p:nvSpPr>
        <p:spPr>
          <a:xfrm>
            <a:off x="5680111" y="3709613"/>
            <a:ext cx="1070210" cy="707130"/>
          </a:xfrm>
          <a:prstGeom prst="can">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CMDB</a:t>
            </a:r>
            <a:endParaRPr lang="en-US" sz="3200" b="1" dirty="0">
              <a:solidFill>
                <a:schemeClr val="tx1"/>
              </a:solidFill>
            </a:endParaRPr>
          </a:p>
        </p:txBody>
      </p:sp>
      <p:sp>
        <p:nvSpPr>
          <p:cNvPr id="8" name="TextBox 7">
            <a:extLst>
              <a:ext uri="{FF2B5EF4-FFF2-40B4-BE49-F238E27FC236}">
                <a16:creationId xmlns:a16="http://schemas.microsoft.com/office/drawing/2014/main" id="{B7989184-7FEF-D946-973E-A91EB8A9266A}"/>
              </a:ext>
            </a:extLst>
          </p:cNvPr>
          <p:cNvSpPr txBox="1"/>
          <p:nvPr/>
        </p:nvSpPr>
        <p:spPr>
          <a:xfrm>
            <a:off x="7347008" y="3214025"/>
            <a:ext cx="992579" cy="369332"/>
          </a:xfrm>
          <a:prstGeom prst="rect">
            <a:avLst/>
          </a:prstGeom>
          <a:noFill/>
        </p:spPr>
        <p:txBody>
          <a:bodyPr wrap="none" rtlCol="0">
            <a:spAutoFit/>
          </a:bodyPr>
          <a:lstStyle/>
          <a:p>
            <a:r>
              <a:rPr lang="en-US" dirty="0"/>
              <a:t>Incident</a:t>
            </a:r>
          </a:p>
        </p:txBody>
      </p:sp>
      <p:sp>
        <p:nvSpPr>
          <p:cNvPr id="10" name="TextBox 9">
            <a:extLst>
              <a:ext uri="{FF2B5EF4-FFF2-40B4-BE49-F238E27FC236}">
                <a16:creationId xmlns:a16="http://schemas.microsoft.com/office/drawing/2014/main" id="{9E8B2D79-F4F1-C144-B609-7EC9A50A0D77}"/>
              </a:ext>
            </a:extLst>
          </p:cNvPr>
          <p:cNvSpPr txBox="1"/>
          <p:nvPr/>
        </p:nvSpPr>
        <p:spPr>
          <a:xfrm>
            <a:off x="4289863" y="4468380"/>
            <a:ext cx="1043876" cy="369332"/>
          </a:xfrm>
          <a:prstGeom prst="rect">
            <a:avLst/>
          </a:prstGeom>
          <a:noFill/>
        </p:spPr>
        <p:txBody>
          <a:bodyPr wrap="none" rtlCol="0">
            <a:spAutoFit/>
          </a:bodyPr>
          <a:lstStyle/>
          <a:p>
            <a:pPr algn="r"/>
            <a:r>
              <a:rPr lang="en-US" dirty="0"/>
              <a:t>Problem</a:t>
            </a:r>
          </a:p>
        </p:txBody>
      </p:sp>
      <p:sp>
        <p:nvSpPr>
          <p:cNvPr id="11" name="TextBox 10">
            <a:extLst>
              <a:ext uri="{FF2B5EF4-FFF2-40B4-BE49-F238E27FC236}">
                <a16:creationId xmlns:a16="http://schemas.microsoft.com/office/drawing/2014/main" id="{5B9F643A-E603-484A-B086-5CFFC94C2190}"/>
              </a:ext>
            </a:extLst>
          </p:cNvPr>
          <p:cNvSpPr txBox="1"/>
          <p:nvPr/>
        </p:nvSpPr>
        <p:spPr>
          <a:xfrm>
            <a:off x="7347008" y="4468380"/>
            <a:ext cx="992579" cy="369332"/>
          </a:xfrm>
          <a:prstGeom prst="rect">
            <a:avLst/>
          </a:prstGeom>
          <a:noFill/>
        </p:spPr>
        <p:txBody>
          <a:bodyPr wrap="none" rtlCol="0">
            <a:spAutoFit/>
          </a:bodyPr>
          <a:lstStyle/>
          <a:p>
            <a:r>
              <a:rPr lang="en-US" dirty="0"/>
              <a:t>Change</a:t>
            </a:r>
          </a:p>
        </p:txBody>
      </p:sp>
      <p:sp>
        <p:nvSpPr>
          <p:cNvPr id="13" name="TextBox 12">
            <a:extLst>
              <a:ext uri="{FF2B5EF4-FFF2-40B4-BE49-F238E27FC236}">
                <a16:creationId xmlns:a16="http://schemas.microsoft.com/office/drawing/2014/main" id="{BB4D4209-75B0-574C-9846-3184577357DA}"/>
              </a:ext>
            </a:extLst>
          </p:cNvPr>
          <p:cNvSpPr txBox="1"/>
          <p:nvPr/>
        </p:nvSpPr>
        <p:spPr>
          <a:xfrm>
            <a:off x="4020559" y="3214025"/>
            <a:ext cx="1313180" cy="369332"/>
          </a:xfrm>
          <a:prstGeom prst="rect">
            <a:avLst/>
          </a:prstGeom>
          <a:noFill/>
        </p:spPr>
        <p:txBody>
          <a:bodyPr wrap="none" rtlCol="0">
            <a:spAutoFit/>
          </a:bodyPr>
          <a:lstStyle/>
          <a:p>
            <a:pPr algn="r"/>
            <a:r>
              <a:rPr lang="en-US" dirty="0"/>
              <a:t>Operations</a:t>
            </a:r>
          </a:p>
        </p:txBody>
      </p:sp>
      <p:cxnSp>
        <p:nvCxnSpPr>
          <p:cNvPr id="33" name="Elbow Connector 32">
            <a:extLst>
              <a:ext uri="{FF2B5EF4-FFF2-40B4-BE49-F238E27FC236}">
                <a16:creationId xmlns:a16="http://schemas.microsoft.com/office/drawing/2014/main" id="{25C43D4B-C2AC-1C40-AD4C-2C42F45341C2}"/>
              </a:ext>
            </a:extLst>
          </p:cNvPr>
          <p:cNvCxnSpPr>
            <a:stCxn id="13" idx="2"/>
            <a:endCxn id="7" idx="2"/>
          </p:cNvCxnSpPr>
          <p:nvPr/>
        </p:nvCxnSpPr>
        <p:spPr>
          <a:xfrm rot="16200000" flipH="1">
            <a:off x="4938720" y="3321786"/>
            <a:ext cx="479821" cy="1002962"/>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FC3BC914-D19B-F84D-9546-F86D17B97465}"/>
              </a:ext>
            </a:extLst>
          </p:cNvPr>
          <p:cNvCxnSpPr>
            <a:stCxn id="10" idx="3"/>
            <a:endCxn id="7" idx="3"/>
          </p:cNvCxnSpPr>
          <p:nvPr/>
        </p:nvCxnSpPr>
        <p:spPr>
          <a:xfrm flipV="1">
            <a:off x="5333739" y="4416743"/>
            <a:ext cx="881477" cy="236303"/>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ACEA899D-C5FB-7943-91CD-52B9FA0FC3F4}"/>
              </a:ext>
            </a:extLst>
          </p:cNvPr>
          <p:cNvCxnSpPr>
            <a:stCxn id="11" idx="0"/>
            <a:endCxn id="7" idx="4"/>
          </p:cNvCxnSpPr>
          <p:nvPr/>
        </p:nvCxnSpPr>
        <p:spPr>
          <a:xfrm rot="16200000" flipV="1">
            <a:off x="7094209" y="3719290"/>
            <a:ext cx="405202" cy="1092977"/>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6169BBD-33AA-A648-AE86-DD0E6EFD2897}"/>
              </a:ext>
            </a:extLst>
          </p:cNvPr>
          <p:cNvCxnSpPr>
            <a:stCxn id="8" idx="1"/>
            <a:endCxn id="7" idx="1"/>
          </p:cNvCxnSpPr>
          <p:nvPr/>
        </p:nvCxnSpPr>
        <p:spPr>
          <a:xfrm rot="10800000" flipV="1">
            <a:off x="6215216" y="3398691"/>
            <a:ext cx="1131792" cy="310922"/>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696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10A4-B5FC-854A-B444-F5EA84442A2B}"/>
              </a:ext>
            </a:extLst>
          </p:cNvPr>
          <p:cNvSpPr>
            <a:spLocks noGrp="1"/>
          </p:cNvSpPr>
          <p:nvPr>
            <p:ph type="title"/>
          </p:nvPr>
        </p:nvSpPr>
        <p:spPr/>
        <p:txBody>
          <a:bodyPr/>
          <a:lstStyle/>
          <a:p>
            <a:endParaRPr lang="en-US"/>
          </a:p>
        </p:txBody>
      </p:sp>
      <p:pic>
        <p:nvPicPr>
          <p:cNvPr id="4" name="Picture 3" descr="A picture containing text, vector graphics&#10;&#10;Description automatically generated">
            <a:extLst>
              <a:ext uri="{FF2B5EF4-FFF2-40B4-BE49-F238E27FC236}">
                <a16:creationId xmlns:a16="http://schemas.microsoft.com/office/drawing/2014/main" id="{136FADE2-F7B9-3C4E-A64E-1A19C3154C7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432" y="3171825"/>
            <a:ext cx="2420181" cy="3073245"/>
          </a:xfrm>
          <a:prstGeom prst="rect">
            <a:avLst/>
          </a:prstGeom>
        </p:spPr>
      </p:pic>
      <p:sp>
        <p:nvSpPr>
          <p:cNvPr id="6" name="Can 5">
            <a:extLst>
              <a:ext uri="{FF2B5EF4-FFF2-40B4-BE49-F238E27FC236}">
                <a16:creationId xmlns:a16="http://schemas.microsoft.com/office/drawing/2014/main" id="{6F6E1395-B867-7A43-A2C8-EA0D6198DB15}"/>
              </a:ext>
            </a:extLst>
          </p:cNvPr>
          <p:cNvSpPr/>
          <p:nvPr/>
        </p:nvSpPr>
        <p:spPr>
          <a:xfrm>
            <a:off x="5869859" y="5444672"/>
            <a:ext cx="1435509" cy="800398"/>
          </a:xfrm>
          <a:prstGeom prst="can">
            <a:avLst/>
          </a:prstGeom>
          <a:solidFill>
            <a:srgbClr val="032D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1B4641-23F8-7C4F-A1FD-DC304C9C4BC3}"/>
              </a:ext>
            </a:extLst>
          </p:cNvPr>
          <p:cNvSpPr txBox="1"/>
          <p:nvPr/>
        </p:nvSpPr>
        <p:spPr>
          <a:xfrm>
            <a:off x="6032813" y="5709665"/>
            <a:ext cx="1109599" cy="461665"/>
          </a:xfrm>
          <a:prstGeom prst="rect">
            <a:avLst/>
          </a:prstGeom>
          <a:noFill/>
        </p:spPr>
        <p:txBody>
          <a:bodyPr wrap="none" rtlCol="0">
            <a:spAutoFit/>
          </a:bodyPr>
          <a:lstStyle/>
          <a:p>
            <a:r>
              <a:rPr lang="en-US" sz="2400" b="1" dirty="0">
                <a:solidFill>
                  <a:srgbClr val="62D84E"/>
                </a:solidFill>
              </a:rPr>
              <a:t>CMDB</a:t>
            </a:r>
          </a:p>
        </p:txBody>
      </p:sp>
    </p:spTree>
    <p:extLst>
      <p:ext uri="{BB962C8B-B14F-4D97-AF65-F5344CB8AC3E}">
        <p14:creationId xmlns:p14="http://schemas.microsoft.com/office/powerpoint/2010/main" val="205039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icon&#10;&#10;Description automatically generated">
            <a:extLst>
              <a:ext uri="{FF2B5EF4-FFF2-40B4-BE49-F238E27FC236}">
                <a16:creationId xmlns:a16="http://schemas.microsoft.com/office/drawing/2014/main" id="{381F6647-A14D-5045-98F5-5B99E5522A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5695" y="1350349"/>
            <a:ext cx="3769298" cy="3007314"/>
          </a:xfrm>
          <a:prstGeom prst="rect">
            <a:avLst/>
          </a:prstGeom>
        </p:spPr>
      </p:pic>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Configuration Management?</a:t>
            </a:r>
          </a:p>
        </p:txBody>
      </p:sp>
      <p:sp>
        <p:nvSpPr>
          <p:cNvPr id="7" name="Content Placeholder 2">
            <a:extLst>
              <a:ext uri="{FF2B5EF4-FFF2-40B4-BE49-F238E27FC236}">
                <a16:creationId xmlns:a16="http://schemas.microsoft.com/office/drawing/2014/main" id="{46EFADEE-D7A0-7B4C-8EFC-B26BAA3F875E}"/>
              </a:ext>
            </a:extLst>
          </p:cNvPr>
          <p:cNvSpPr txBox="1">
            <a:spLocks/>
          </p:cNvSpPr>
          <p:nvPr/>
        </p:nvSpPr>
        <p:spPr>
          <a:xfrm>
            <a:off x="8749476" y="4357663"/>
            <a:ext cx="2838090" cy="2135463"/>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 &amp;</a:t>
            </a:r>
          </a:p>
          <a:p>
            <a:pPr algn="ctr">
              <a:lnSpc>
                <a:spcPct val="100000"/>
              </a:lnSpc>
              <a:spcBef>
                <a:spcPts val="0"/>
              </a:spcBef>
              <a:spcAft>
                <a:spcPts val="0"/>
              </a:spcAft>
            </a:pPr>
            <a:r>
              <a:rPr lang="en-US" sz="4800" dirty="0">
                <a:latin typeface="Comic Sans MS" panose="030F0902030302020204" pitchFamily="66" charset="0"/>
              </a:rPr>
              <a:t>Expensive </a:t>
            </a:r>
          </a:p>
        </p:txBody>
      </p:sp>
      <p:sp>
        <p:nvSpPr>
          <p:cNvPr id="11" name="Content Placeholder 2">
            <a:extLst>
              <a:ext uri="{FF2B5EF4-FFF2-40B4-BE49-F238E27FC236}">
                <a16:creationId xmlns:a16="http://schemas.microsoft.com/office/drawing/2014/main" id="{F821CEFA-EE33-A340-B21C-ECA1991D249D}"/>
              </a:ext>
            </a:extLst>
          </p:cNvPr>
          <p:cNvSpPr txBox="1">
            <a:spLocks/>
          </p:cNvSpPr>
          <p:nvPr/>
        </p:nvSpPr>
        <p:spPr>
          <a:xfrm>
            <a:off x="604434" y="5075890"/>
            <a:ext cx="2124479" cy="1167724"/>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a:t>
            </a:r>
            <a:endParaRPr lang="en-US" sz="5400" dirty="0">
              <a:latin typeface="Comic Sans MS" panose="030F0902030302020204" pitchFamily="66" charset="0"/>
            </a:endParaRPr>
          </a:p>
        </p:txBody>
      </p:sp>
      <p:sp>
        <p:nvSpPr>
          <p:cNvPr id="13" name="Content Placeholder 2">
            <a:extLst>
              <a:ext uri="{FF2B5EF4-FFF2-40B4-BE49-F238E27FC236}">
                <a16:creationId xmlns:a16="http://schemas.microsoft.com/office/drawing/2014/main" id="{708A9FA7-42CE-4641-9050-CC4BF9685886}"/>
              </a:ext>
            </a:extLst>
          </p:cNvPr>
          <p:cNvSpPr txBox="1">
            <a:spLocks/>
          </p:cNvSpPr>
          <p:nvPr/>
        </p:nvSpPr>
        <p:spPr>
          <a:xfrm>
            <a:off x="9109017" y="2781067"/>
            <a:ext cx="950860" cy="45857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800" dirty="0">
              <a:latin typeface="Comic Sans MS" panose="030F0902030302020204" pitchFamily="66" charset="0"/>
            </a:endParaRPr>
          </a:p>
        </p:txBody>
      </p:sp>
      <p:sp>
        <p:nvSpPr>
          <p:cNvPr id="16" name="Content Placeholder 2">
            <a:extLst>
              <a:ext uri="{FF2B5EF4-FFF2-40B4-BE49-F238E27FC236}">
                <a16:creationId xmlns:a16="http://schemas.microsoft.com/office/drawing/2014/main" id="{63C7C136-6D7F-B84E-A453-B2383D491E3D}"/>
              </a:ext>
            </a:extLst>
          </p:cNvPr>
          <p:cNvSpPr txBox="1">
            <a:spLocks/>
          </p:cNvSpPr>
          <p:nvPr/>
        </p:nvSpPr>
        <p:spPr>
          <a:xfrm>
            <a:off x="4362428" y="5041168"/>
            <a:ext cx="2919041" cy="1294796"/>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Expensive</a:t>
            </a:r>
            <a:endParaRPr lang="en-US" sz="5400" dirty="0">
              <a:latin typeface="Comic Sans MS" panose="030F0902030302020204" pitchFamily="66" charset="0"/>
            </a:endParaRPr>
          </a:p>
        </p:txBody>
      </p:sp>
      <p:sp>
        <p:nvSpPr>
          <p:cNvPr id="17" name="Plus 16">
            <a:extLst>
              <a:ext uri="{FF2B5EF4-FFF2-40B4-BE49-F238E27FC236}">
                <a16:creationId xmlns:a16="http://schemas.microsoft.com/office/drawing/2014/main" id="{E2BDD861-95B6-AC43-B056-F875ADB35C0F}"/>
              </a:ext>
            </a:extLst>
          </p:cNvPr>
          <p:cNvSpPr/>
          <p:nvPr/>
        </p:nvSpPr>
        <p:spPr>
          <a:xfrm>
            <a:off x="3052750" y="5231366"/>
            <a:ext cx="914400" cy="914400"/>
          </a:xfrm>
          <a:prstGeom prst="mathPlus">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 17">
            <a:extLst>
              <a:ext uri="{FF2B5EF4-FFF2-40B4-BE49-F238E27FC236}">
                <a16:creationId xmlns:a16="http://schemas.microsoft.com/office/drawing/2014/main" id="{B987B679-A307-EB41-A72A-6978C0193A80}"/>
              </a:ext>
            </a:extLst>
          </p:cNvPr>
          <p:cNvSpPr/>
          <p:nvPr/>
        </p:nvSpPr>
        <p:spPr>
          <a:xfrm>
            <a:off x="7501295" y="5231366"/>
            <a:ext cx="914400" cy="914400"/>
          </a:xfrm>
          <a:prstGeom prst="mathEqual">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869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What is Configuration Management?</a:t>
            </a:r>
          </a:p>
        </p:txBody>
      </p:sp>
      <p:sp>
        <p:nvSpPr>
          <p:cNvPr id="7" name="Content Placeholder 2">
            <a:extLst>
              <a:ext uri="{FF2B5EF4-FFF2-40B4-BE49-F238E27FC236}">
                <a16:creationId xmlns:a16="http://schemas.microsoft.com/office/drawing/2014/main" id="{46EFADEE-D7A0-7B4C-8EFC-B26BAA3F875E}"/>
              </a:ext>
            </a:extLst>
          </p:cNvPr>
          <p:cNvSpPr txBox="1">
            <a:spLocks/>
          </p:cNvSpPr>
          <p:nvPr/>
        </p:nvSpPr>
        <p:spPr>
          <a:xfrm>
            <a:off x="8749476" y="4357663"/>
            <a:ext cx="2838090" cy="2135463"/>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 &amp;</a:t>
            </a:r>
          </a:p>
          <a:p>
            <a:pPr algn="ctr">
              <a:lnSpc>
                <a:spcPct val="100000"/>
              </a:lnSpc>
              <a:spcBef>
                <a:spcPts val="0"/>
              </a:spcBef>
              <a:spcAft>
                <a:spcPts val="0"/>
              </a:spcAft>
            </a:pPr>
            <a:r>
              <a:rPr lang="en-US" sz="4800" dirty="0">
                <a:latin typeface="Comic Sans MS" panose="030F0902030302020204" pitchFamily="66" charset="0"/>
              </a:rPr>
              <a:t>Expensive </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33214" y="1578789"/>
            <a:ext cx="2432524" cy="3088919"/>
          </a:xfrm>
          <a:prstGeom prst="rect">
            <a:avLst/>
          </a:prstGeom>
        </p:spPr>
      </p:pic>
      <p:sp>
        <p:nvSpPr>
          <p:cNvPr id="10" name="Content Placeholder 2">
            <a:extLst>
              <a:ext uri="{FF2B5EF4-FFF2-40B4-BE49-F238E27FC236}">
                <a16:creationId xmlns:a16="http://schemas.microsoft.com/office/drawing/2014/main" id="{B481F0F8-F194-6D4D-B83F-E25C2662C539}"/>
              </a:ext>
            </a:extLst>
          </p:cNvPr>
          <p:cNvSpPr txBox="1">
            <a:spLocks/>
          </p:cNvSpPr>
          <p:nvPr/>
        </p:nvSpPr>
        <p:spPr>
          <a:xfrm>
            <a:off x="4507117" y="1705035"/>
            <a:ext cx="2629662" cy="84129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400" dirty="0">
                <a:latin typeface="Comic Sans MS" panose="030F0902030302020204" pitchFamily="66" charset="0"/>
              </a:rPr>
              <a:t>Configuration </a:t>
            </a:r>
          </a:p>
          <a:p>
            <a:pPr algn="ctr">
              <a:lnSpc>
                <a:spcPct val="100000"/>
              </a:lnSpc>
              <a:spcBef>
                <a:spcPts val="0"/>
              </a:spcBef>
              <a:spcAft>
                <a:spcPts val="0"/>
              </a:spcAft>
            </a:pPr>
            <a:r>
              <a:rPr lang="en-US" sz="2400" dirty="0">
                <a:latin typeface="Comic Sans MS" panose="030F0902030302020204" pitchFamily="66" charset="0"/>
              </a:rPr>
              <a:t>Management</a:t>
            </a:r>
          </a:p>
        </p:txBody>
      </p:sp>
      <p:sp>
        <p:nvSpPr>
          <p:cNvPr id="11" name="Content Placeholder 2">
            <a:extLst>
              <a:ext uri="{FF2B5EF4-FFF2-40B4-BE49-F238E27FC236}">
                <a16:creationId xmlns:a16="http://schemas.microsoft.com/office/drawing/2014/main" id="{F821CEFA-EE33-A340-B21C-ECA1991D249D}"/>
              </a:ext>
            </a:extLst>
          </p:cNvPr>
          <p:cNvSpPr txBox="1">
            <a:spLocks/>
          </p:cNvSpPr>
          <p:nvPr/>
        </p:nvSpPr>
        <p:spPr>
          <a:xfrm>
            <a:off x="604434" y="5075890"/>
            <a:ext cx="2124479" cy="1167724"/>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Critical</a:t>
            </a:r>
            <a:endParaRPr lang="en-US" sz="5400" dirty="0">
              <a:latin typeface="Comic Sans MS" panose="030F0902030302020204" pitchFamily="66" charset="0"/>
            </a:endParaRPr>
          </a:p>
        </p:txBody>
      </p:sp>
      <p:sp>
        <p:nvSpPr>
          <p:cNvPr id="13" name="Content Placeholder 2">
            <a:extLst>
              <a:ext uri="{FF2B5EF4-FFF2-40B4-BE49-F238E27FC236}">
                <a16:creationId xmlns:a16="http://schemas.microsoft.com/office/drawing/2014/main" id="{708A9FA7-42CE-4641-9050-CC4BF9685886}"/>
              </a:ext>
            </a:extLst>
          </p:cNvPr>
          <p:cNvSpPr txBox="1">
            <a:spLocks/>
          </p:cNvSpPr>
          <p:nvPr/>
        </p:nvSpPr>
        <p:spPr>
          <a:xfrm>
            <a:off x="9109017" y="4438423"/>
            <a:ext cx="950860" cy="458571"/>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800" dirty="0">
              <a:latin typeface="Comic Sans MS" panose="030F0902030302020204" pitchFamily="66" charset="0"/>
            </a:endParaRPr>
          </a:p>
        </p:txBody>
      </p:sp>
      <p:pic>
        <p:nvPicPr>
          <p:cNvPr id="15" name="Picture 14" descr="A picture containing arrow&#10;&#10;Description automatically generated">
            <a:extLst>
              <a:ext uri="{FF2B5EF4-FFF2-40B4-BE49-F238E27FC236}">
                <a16:creationId xmlns:a16="http://schemas.microsoft.com/office/drawing/2014/main" id="{5A6F6F07-170B-A64D-B989-7DB5EC0DCE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315677">
            <a:off x="5388317" y="2162662"/>
            <a:ext cx="2000608" cy="2000608"/>
          </a:xfrm>
          <a:prstGeom prst="rect">
            <a:avLst/>
          </a:prstGeom>
        </p:spPr>
      </p:pic>
      <p:sp>
        <p:nvSpPr>
          <p:cNvPr id="16" name="Content Placeholder 2">
            <a:extLst>
              <a:ext uri="{FF2B5EF4-FFF2-40B4-BE49-F238E27FC236}">
                <a16:creationId xmlns:a16="http://schemas.microsoft.com/office/drawing/2014/main" id="{63C7C136-6D7F-B84E-A453-B2383D491E3D}"/>
              </a:ext>
            </a:extLst>
          </p:cNvPr>
          <p:cNvSpPr txBox="1">
            <a:spLocks/>
          </p:cNvSpPr>
          <p:nvPr/>
        </p:nvSpPr>
        <p:spPr>
          <a:xfrm>
            <a:off x="4362428" y="5041168"/>
            <a:ext cx="2919041" cy="1294796"/>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rgbClr val="032D43"/>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rgbClr val="032D43"/>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rgbClr val="032D43"/>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0"/>
              </a:spcAft>
            </a:pPr>
            <a:r>
              <a:rPr lang="en-US" sz="2800" dirty="0">
                <a:latin typeface="Comic Sans MS" panose="030F0902030302020204" pitchFamily="66" charset="0"/>
              </a:rPr>
              <a:t>IT is</a:t>
            </a:r>
          </a:p>
          <a:p>
            <a:pPr algn="ctr">
              <a:lnSpc>
                <a:spcPct val="100000"/>
              </a:lnSpc>
              <a:spcBef>
                <a:spcPts val="0"/>
              </a:spcBef>
              <a:spcAft>
                <a:spcPts val="0"/>
              </a:spcAft>
            </a:pPr>
            <a:r>
              <a:rPr lang="en-US" sz="4800" dirty="0">
                <a:latin typeface="Comic Sans MS" panose="030F0902030302020204" pitchFamily="66" charset="0"/>
              </a:rPr>
              <a:t>Expensive</a:t>
            </a:r>
            <a:endParaRPr lang="en-US" sz="5400" dirty="0">
              <a:latin typeface="Comic Sans MS" panose="030F0902030302020204" pitchFamily="66" charset="0"/>
            </a:endParaRPr>
          </a:p>
        </p:txBody>
      </p:sp>
      <p:sp>
        <p:nvSpPr>
          <p:cNvPr id="17" name="Plus 16">
            <a:extLst>
              <a:ext uri="{FF2B5EF4-FFF2-40B4-BE49-F238E27FC236}">
                <a16:creationId xmlns:a16="http://schemas.microsoft.com/office/drawing/2014/main" id="{E2BDD861-95B6-AC43-B056-F875ADB35C0F}"/>
              </a:ext>
            </a:extLst>
          </p:cNvPr>
          <p:cNvSpPr/>
          <p:nvPr/>
        </p:nvSpPr>
        <p:spPr>
          <a:xfrm>
            <a:off x="3052750" y="5231366"/>
            <a:ext cx="914400" cy="914400"/>
          </a:xfrm>
          <a:prstGeom prst="mathPlus">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 17">
            <a:extLst>
              <a:ext uri="{FF2B5EF4-FFF2-40B4-BE49-F238E27FC236}">
                <a16:creationId xmlns:a16="http://schemas.microsoft.com/office/drawing/2014/main" id="{B987B679-A307-EB41-A72A-6978C0193A80}"/>
              </a:ext>
            </a:extLst>
          </p:cNvPr>
          <p:cNvSpPr/>
          <p:nvPr/>
        </p:nvSpPr>
        <p:spPr>
          <a:xfrm>
            <a:off x="7501295" y="5231366"/>
            <a:ext cx="914400" cy="914400"/>
          </a:xfrm>
          <a:prstGeom prst="mathEqual">
            <a:avLst/>
          </a:prstGeom>
          <a:solidFill>
            <a:srgbClr val="7FB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541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What IT assets do we have?</a:t>
            </a:r>
          </a:p>
        </p:txBody>
      </p:sp>
      <p:pic>
        <p:nvPicPr>
          <p:cNvPr id="7" name="Picture 6" descr="Diagram, engineering drawing&#10;&#10;Description automatically generated">
            <a:extLst>
              <a:ext uri="{FF2B5EF4-FFF2-40B4-BE49-F238E27FC236}">
                <a16:creationId xmlns:a16="http://schemas.microsoft.com/office/drawing/2014/main" id="{C0F9140C-A965-B94C-BC90-1AC31BE574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66187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6833-99A2-D545-B0EA-B477E85667A7}"/>
              </a:ext>
            </a:extLst>
          </p:cNvPr>
          <p:cNvSpPr>
            <a:spLocks noGrp="1"/>
          </p:cNvSpPr>
          <p:nvPr>
            <p:ph type="title"/>
          </p:nvPr>
        </p:nvSpPr>
        <p:spPr/>
        <p:txBody>
          <a:bodyPr/>
          <a:lstStyle/>
          <a:p>
            <a:r>
              <a:rPr lang="en-US" dirty="0"/>
              <a:t>Configuration Management</a:t>
            </a:r>
          </a:p>
        </p:txBody>
      </p:sp>
      <p:pic>
        <p:nvPicPr>
          <p:cNvPr id="9" name="Picture 8" descr="A picture containing text, vector graphics&#10;&#10;Description automatically generated">
            <a:extLst>
              <a:ext uri="{FF2B5EF4-FFF2-40B4-BE49-F238E27FC236}">
                <a16:creationId xmlns:a16="http://schemas.microsoft.com/office/drawing/2014/main" id="{9E85FE9C-8E42-6644-8889-68D3A51D01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3673" y="1660180"/>
            <a:ext cx="3903138" cy="4956365"/>
          </a:xfrm>
          <a:prstGeom prst="rect">
            <a:avLst/>
          </a:prstGeom>
        </p:spPr>
      </p:pic>
      <p:sp>
        <p:nvSpPr>
          <p:cNvPr id="6" name="Rounded Rectangular Callout 5">
            <a:extLst>
              <a:ext uri="{FF2B5EF4-FFF2-40B4-BE49-F238E27FC236}">
                <a16:creationId xmlns:a16="http://schemas.microsoft.com/office/drawing/2014/main" id="{AB39C6EC-16E1-B84F-B544-B24674A49B84}"/>
              </a:ext>
            </a:extLst>
          </p:cNvPr>
          <p:cNvSpPr/>
          <p:nvPr/>
        </p:nvSpPr>
        <p:spPr>
          <a:xfrm>
            <a:off x="4933352" y="1609044"/>
            <a:ext cx="4067773" cy="1198266"/>
          </a:xfrm>
          <a:prstGeom prst="wedgeRoundRectCallout">
            <a:avLst>
              <a:gd name="adj1" fmla="val -60098"/>
              <a:gd name="adj2" fmla="val 85118"/>
              <a:gd name="adj3" fmla="val 16667"/>
            </a:avLst>
          </a:prstGeom>
          <a:solidFill>
            <a:srgbClr val="C3E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How old are they?</a:t>
            </a:r>
          </a:p>
          <a:p>
            <a:pPr algn="ctr"/>
            <a:r>
              <a:rPr lang="en-US" sz="2800" dirty="0">
                <a:solidFill>
                  <a:schemeClr val="tx1"/>
                </a:solidFill>
                <a:latin typeface="Comic Sans MS" panose="030F0902030302020204" pitchFamily="66" charset="0"/>
              </a:rPr>
              <a:t>What versions?</a:t>
            </a:r>
          </a:p>
        </p:txBody>
      </p:sp>
      <p:pic>
        <p:nvPicPr>
          <p:cNvPr id="8" name="Picture 7" descr="Diagram, engineering drawing&#10;&#10;Description automatically generated">
            <a:extLst>
              <a:ext uri="{FF2B5EF4-FFF2-40B4-BE49-F238E27FC236}">
                <a16:creationId xmlns:a16="http://schemas.microsoft.com/office/drawing/2014/main" id="{21C125AE-AA37-5E48-A42F-705F999419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488" y="4199966"/>
            <a:ext cx="3479500" cy="2785314"/>
          </a:xfrm>
          <a:prstGeom prst="rect">
            <a:avLst/>
          </a:prstGeom>
        </p:spPr>
      </p:pic>
    </p:spTree>
    <p:extLst>
      <p:ext uri="{BB962C8B-B14F-4D97-AF65-F5344CB8AC3E}">
        <p14:creationId xmlns:p14="http://schemas.microsoft.com/office/powerpoint/2010/main" val="954670249"/>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DCB38D-89A7-4028-9490-C6CFD8B9ACEE}" vid="{AD1CAB8A-25D8-47C1-9714-E89BAB2EE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WelcomeDoc</Template>
  <TotalTime>45999</TotalTime>
  <Words>2573</Words>
  <Application>Microsoft Office PowerPoint</Application>
  <PresentationFormat>Widescreen</PresentationFormat>
  <Paragraphs>530</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Comic Sans MS</vt:lpstr>
      <vt:lpstr>WelcomeDoc</vt:lpstr>
      <vt:lpstr>What is CMDB?</vt:lpstr>
      <vt:lpstr>What is CMDB?</vt:lpstr>
      <vt:lpstr>What is Configuration Management?</vt:lpstr>
      <vt:lpstr>What is Configuration Management?</vt:lpstr>
      <vt:lpstr>What is Configuration Management?</vt:lpstr>
      <vt:lpstr>What is Configuration Management?</vt:lpstr>
      <vt:lpstr>What is 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Configuration Management</vt:lpstr>
      <vt:lpstr>What is CMDB?</vt:lpstr>
      <vt:lpstr>Classes, CI’s, Attributes</vt:lpstr>
      <vt:lpstr>Classes, CI’s, Attributes</vt:lpstr>
      <vt:lpstr>Classes, CI’s, Attributes</vt:lpstr>
      <vt:lpstr>CMDB Class Hierarchy</vt:lpstr>
      <vt:lpstr>CMDB Class Hierarchy</vt:lpstr>
      <vt:lpstr>CMDB Class Hierarchy</vt:lpstr>
      <vt:lpstr>CMDB Class Hierarchy</vt:lpstr>
      <vt:lpstr>CMDB Class Hierarchy</vt:lpstr>
      <vt:lpstr>CI Relationships</vt:lpstr>
      <vt:lpstr>CI Relationships</vt:lpstr>
      <vt:lpstr>CI Relationships</vt:lpstr>
      <vt:lpstr>CI Relationships</vt:lpstr>
      <vt:lpstr>CI Relationships</vt:lpstr>
      <vt:lpstr>CI Relationships</vt:lpstr>
      <vt:lpstr>CI Relationships</vt:lpstr>
      <vt:lpstr>CI Relationships</vt:lpstr>
      <vt:lpstr>How does the CMDB get populated?</vt:lpstr>
      <vt:lpstr>Services in the CMDB</vt:lpstr>
      <vt:lpstr>Services in the CMDB</vt:lpstr>
      <vt:lpstr>Services in the CMDB</vt:lpstr>
      <vt:lpstr>Services in the CMDB</vt:lpstr>
      <vt:lpstr>ServiceNow’s CMDB</vt:lpstr>
      <vt:lpstr>ServiceNow’s CMDB</vt:lpstr>
      <vt:lpstr>ServiceNow’s CMDB</vt:lpstr>
      <vt:lpstr>ServiceNow’s CMDB</vt:lpstr>
      <vt:lpstr>ServiceNow’s CMDB</vt:lpstr>
      <vt:lpstr>ServiceNow’s CMDB</vt:lpstr>
      <vt:lpstr>ServiceNow’s CMDB</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ServiceNow Platform Overview</dc:title>
  <dc:subject/>
  <dc:creator>Jeffery Thies</dc:creator>
  <cp:keywords/>
  <dc:description/>
  <cp:lastModifiedBy>Jeff Thies</cp:lastModifiedBy>
  <cp:revision>280</cp:revision>
  <dcterms:created xsi:type="dcterms:W3CDTF">2021-11-19T01:05:28Z</dcterms:created>
  <dcterms:modified xsi:type="dcterms:W3CDTF">2023-10-27T11:26:27Z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rogh@microsoft.com</vt:lpwstr>
  </property>
  <property fmtid="{D5CDD505-2E9C-101B-9397-08002B2CF9AE}" pid="5" name="MSIP_Label_f42aa342-8706-4288-bd11-ebb85995028c_SetDate">
    <vt:lpwstr>2018-02-05T19:56:32.6740186Z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