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73" r:id="rId2"/>
    <p:sldId id="317" r:id="rId3"/>
    <p:sldId id="294" r:id="rId4"/>
    <p:sldId id="295" r:id="rId5"/>
    <p:sldId id="318" r:id="rId6"/>
    <p:sldId id="319" r:id="rId7"/>
    <p:sldId id="321" r:id="rId8"/>
    <p:sldId id="320" r:id="rId9"/>
    <p:sldId id="322" r:id="rId10"/>
    <p:sldId id="275" r:id="rId11"/>
    <p:sldId id="276" r:id="rId12"/>
    <p:sldId id="311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Welcome" id="{E75E278A-FF0E-49A4-B170-79828D63BBAD}">
          <p14:sldIdLst>
            <p14:sldId id="273"/>
            <p14:sldId id="317"/>
            <p14:sldId id="294"/>
            <p14:sldId id="295"/>
            <p14:sldId id="318"/>
            <p14:sldId id="319"/>
            <p14:sldId id="321"/>
            <p14:sldId id="320"/>
            <p14:sldId id="322"/>
            <p14:sldId id="275"/>
            <p14:sldId id="276"/>
            <p14:sldId id="311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3" name="Author" initials="A" lastIdx="0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2D84E"/>
    <a:srgbClr val="032D43"/>
    <a:srgbClr val="5B9CD5"/>
    <a:srgbClr val="C3E0EB"/>
    <a:srgbClr val="7FB6A1"/>
    <a:srgbClr val="EBEFF7"/>
    <a:srgbClr val="273C3F"/>
    <a:srgbClr val="1DA0C3"/>
    <a:srgbClr val="E02827"/>
    <a:srgbClr val="ECE9E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310" autoAdjust="0"/>
    <p:restoredTop sz="93120" autoAdjust="0"/>
  </p:normalViewPr>
  <p:slideViewPr>
    <p:cSldViewPr snapToGrid="0">
      <p:cViewPr varScale="1">
        <p:scale>
          <a:sx n="100" d="100"/>
          <a:sy n="100" d="100"/>
        </p:scale>
        <p:origin x="1136" y="16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200" d="100"/>
          <a:sy n="200" d="100"/>
        </p:scale>
        <p:origin x="1440" y="14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13577B-6902-467D-A26C-08A0DD5E4E03}" type="datetimeFigureOut">
              <a:rPr lang="en-US" smtClean="0"/>
              <a:t>11/17/22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61EA0F-A667-4B49-8422-0062BC55E2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19102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836738" y="1143000"/>
            <a:ext cx="3184525" cy="17907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22300" y="3065462"/>
            <a:ext cx="5486400" cy="5081588"/>
          </a:xfrm>
        </p:spPr>
        <p:txBody>
          <a:bodyPr/>
          <a:lstStyle/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61EA0F-A667-4B49-8422-0062BC55E24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005589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61EA0F-A667-4B49-8422-0062BC55E249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08086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61EA0F-A667-4B49-8422-0062BC55E249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573966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836738" y="1143000"/>
            <a:ext cx="3184525" cy="17907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22300" y="3065462"/>
            <a:ext cx="5486400" cy="5081588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61EA0F-A667-4B49-8422-0062BC55E249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39333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F61EA0F-A667-4B49-8422-0062BC55E249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88282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What a great idea!  But How.  How, ServiceNow?</a:t>
            </a:r>
          </a:p>
          <a:p>
            <a:endParaRPr lang="en-US" dirty="0"/>
          </a:p>
          <a:p>
            <a:r>
              <a:rPr lang="en-US" dirty="0"/>
              <a:t>The Now Platform is a cloud-based Application Platform as a Service (APaaS) that provides the infrastructure, platform, and applications and workflows required to support a businesses IT needs.</a:t>
            </a:r>
          </a:p>
          <a:p>
            <a:endParaRPr lang="en-US" dirty="0"/>
          </a:p>
          <a:p>
            <a:r>
              <a:rPr lang="en-US" dirty="0"/>
              <a:t>Businesspeople can connect to and utilize the platform from their PC’s or mobile devices.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F61EA0F-A667-4B49-8422-0062BC55E249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767248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ServiceNow’s infrastructure includes all the Compute Resources.</a:t>
            </a:r>
          </a:p>
          <a:p>
            <a:endParaRPr lang="en-US" dirty="0"/>
          </a:p>
          <a:p>
            <a:r>
              <a:rPr lang="en-US" dirty="0"/>
              <a:t>It also includes the Security, both physical and virtual, secured via multiple technologies and continually audited and certified by third-party security organizations.</a:t>
            </a:r>
          </a:p>
          <a:p>
            <a:endParaRPr lang="en-US" dirty="0"/>
          </a:p>
          <a:p>
            <a:r>
              <a:rPr lang="en-US" dirty="0"/>
              <a:t>Redundancy and failover are also taken care of by the platform, with redundancy built into every layer from devices and network resources to paired datacenters that span the globe.</a:t>
            </a:r>
          </a:p>
          <a:p>
            <a:endParaRPr lang="en-US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dirty="0"/>
              <a:t>Data backups are also included with 4 daily backups each week and 6 days of differential backups per week.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F61EA0F-A667-4B49-8422-0062BC55E249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40965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platform is underpinned by a single enterprise-wide data model and database.  </a:t>
            </a:r>
          </a:p>
          <a:p>
            <a:endParaRPr lang="en-US" dirty="0"/>
          </a:p>
          <a:p>
            <a:r>
              <a:rPr lang="en-US" dirty="0"/>
              <a:t>It comes OOB with a robust data model and set of tables that can support most IT functions.</a:t>
            </a:r>
          </a:p>
          <a:p>
            <a:endParaRPr lang="en-US" dirty="0"/>
          </a:p>
          <a:p>
            <a:r>
              <a:rPr lang="en-US" dirty="0"/>
              <a:t>The platform also supports the ability to create your very own custom workflows or applications as needed.  All running atop a single source of data and seamlessly integrated into the platform.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F61EA0F-A667-4B49-8422-0062BC55E249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258358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What a great idea!  But How.  How, ServiceNow?</a:t>
            </a:r>
          </a:p>
          <a:p>
            <a:endParaRPr lang="en-US" dirty="0"/>
          </a:p>
          <a:p>
            <a:r>
              <a:rPr lang="en-US" dirty="0"/>
              <a:t>The Now Platform is a cloud-based Application Platform as a Service (APaaS) that provides the infrastructure, platform, and applications and workflows required to support a businesses IT needs.</a:t>
            </a:r>
          </a:p>
          <a:p>
            <a:endParaRPr lang="en-US" dirty="0"/>
          </a:p>
          <a:p>
            <a:r>
              <a:rPr lang="en-US" dirty="0"/>
              <a:t>Businesspeople can connect to and utilize the platform from their PC’s or mobile devices.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F61EA0F-A667-4B49-8422-0062BC55E249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300442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What a great idea!  But How.  How, ServiceNow?</a:t>
            </a:r>
          </a:p>
          <a:p>
            <a:endParaRPr lang="en-US" dirty="0"/>
          </a:p>
          <a:p>
            <a:r>
              <a:rPr lang="en-US" dirty="0"/>
              <a:t>The Now Platform is a cloud-based Application Platform as a Service (APaaS) that provides the infrastructure, platform, and applications and workflows required to support a businesses IT needs.</a:t>
            </a:r>
          </a:p>
          <a:p>
            <a:endParaRPr lang="en-US" dirty="0"/>
          </a:p>
          <a:p>
            <a:r>
              <a:rPr lang="en-US" dirty="0"/>
              <a:t>Businesspeople can connect to and utilize the platform from their PC’s or mobile devices.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F61EA0F-A667-4B49-8422-0062BC55E249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904723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What a great idea!  But How.  How, ServiceNow?</a:t>
            </a:r>
          </a:p>
          <a:p>
            <a:endParaRPr lang="en-US" dirty="0"/>
          </a:p>
          <a:p>
            <a:r>
              <a:rPr lang="en-US" dirty="0"/>
              <a:t>The Now Platform is a cloud-based Application Platform as a Service (APaaS) that provides the infrastructure, platform, and applications and workflows required to support a businesses IT needs.</a:t>
            </a:r>
          </a:p>
          <a:p>
            <a:endParaRPr lang="en-US" dirty="0"/>
          </a:p>
          <a:p>
            <a:r>
              <a:rPr lang="en-US" dirty="0"/>
              <a:t>Businesspeople can connect to and utilize the platform from their PC’s or mobile devices.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F61EA0F-A667-4B49-8422-0062BC55E249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4286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What a great idea!  But How.  How, ServiceNow?</a:t>
            </a:r>
          </a:p>
          <a:p>
            <a:endParaRPr lang="en-US" dirty="0"/>
          </a:p>
          <a:p>
            <a:r>
              <a:rPr lang="en-US" dirty="0"/>
              <a:t>The Now Platform is a cloud-based Application Platform as a Service (APaaS) that provides the infrastructure, platform, and applications and workflows required to support a businesses IT needs.</a:t>
            </a:r>
          </a:p>
          <a:p>
            <a:endParaRPr lang="en-US" dirty="0"/>
          </a:p>
          <a:p>
            <a:r>
              <a:rPr lang="en-US" dirty="0"/>
              <a:t>Businesspeople can connect to and utilize the platform from their PC’s or mobile devices.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F61EA0F-A667-4B49-8422-0062BC55E249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44200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54950" y="262784"/>
            <a:ext cx="11682101" cy="6332433"/>
          </a:xfrm>
          <a:prstGeom prst="rect">
            <a:avLst/>
          </a:prstGeom>
          <a:solidFill>
            <a:srgbClr val="032D4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4828073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032D4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4434" y="0"/>
            <a:ext cx="10749367" cy="1208868"/>
          </a:xfrm>
        </p:spPr>
        <p:txBody>
          <a:bodyPr anchor="b"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1" y="1825625"/>
            <a:ext cx="4167753" cy="4351338"/>
          </a:xfrm>
        </p:spPr>
        <p:txBody>
          <a:bodyPr lIns="0" tIns="0" rIns="0" bIns="0">
            <a:normAutofit/>
          </a:bodyPr>
          <a:lstStyle>
            <a:lvl1pPr marL="0" indent="0">
              <a:lnSpc>
                <a:spcPct val="130000"/>
              </a:lnSpc>
              <a:spcBef>
                <a:spcPts val="500"/>
              </a:spcBef>
              <a:spcAft>
                <a:spcPts val="1000"/>
              </a:spcAft>
              <a:buNone/>
              <a:defRPr sz="1600" baseline="0">
                <a:solidFill>
                  <a:srgbClr val="032D43"/>
                </a:solidFill>
              </a:defRPr>
            </a:lvl1pPr>
            <a:lvl2pPr>
              <a:lnSpc>
                <a:spcPct val="130000"/>
              </a:lnSpc>
              <a:spcBef>
                <a:spcPts val="500"/>
              </a:spcBef>
              <a:spcAft>
                <a:spcPts val="1000"/>
              </a:spcAft>
              <a:defRPr sz="1400" baseline="0">
                <a:solidFill>
                  <a:srgbClr val="032D43"/>
                </a:solidFill>
              </a:defRPr>
            </a:lvl2pPr>
            <a:lvl3pPr>
              <a:lnSpc>
                <a:spcPct val="130000"/>
              </a:lnSpc>
              <a:spcAft>
                <a:spcPts val="1000"/>
              </a:spcAft>
              <a:defRPr sz="1200" baseline="0">
                <a:solidFill>
                  <a:srgbClr val="032D43"/>
                </a:solidFill>
              </a:defRPr>
            </a:lvl3pPr>
            <a:lvl4pPr>
              <a:lnSpc>
                <a:spcPct val="130000"/>
              </a:lnSpc>
              <a:spcAft>
                <a:spcPts val="1000"/>
              </a:spcAft>
              <a:defRPr sz="1100" baseline="0">
                <a:solidFill>
                  <a:srgbClr val="032D43"/>
                </a:solidFill>
              </a:defRPr>
            </a:lvl4pPr>
            <a:lvl5pPr>
              <a:lnSpc>
                <a:spcPct val="130000"/>
              </a:lnSpc>
              <a:spcAft>
                <a:spcPts val="1000"/>
              </a:spcAft>
              <a:defRPr sz="1100" baseline="0">
                <a:solidFill>
                  <a:srgbClr val="032D43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8BEEBAAA-29B5-4AF5-BC5F-7E580C29002D}" type="datetimeFigureOut">
              <a:rPr lang="en-US" smtClean="0"/>
              <a:pPr/>
              <a:t>11/17/22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9860EDB8-5305-433F-BE41-D7A86D811DB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58365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8BEEBAAA-29B5-4AF5-BC5F-7E580C29002D}" type="datetimeFigureOut">
              <a:rPr lang="en-US" smtClean="0"/>
              <a:pPr/>
              <a:t>11/17/22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8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77200" y="63563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9860EDB8-5305-433F-BE41-D7A86D811DB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67549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62" r:id="rId2"/>
  </p:sldLayoutIdLst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rgbClr val="032D43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2800" kern="1200">
          <a:solidFill>
            <a:srgbClr val="032D43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2400" kern="1200">
          <a:solidFill>
            <a:srgbClr val="032D43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2000" kern="1200">
          <a:solidFill>
            <a:srgbClr val="032D43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rgbClr val="032D43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rgbClr val="032D43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svg"/><Relationship Id="rId13" Type="http://schemas.openxmlformats.org/officeDocument/2006/relationships/image" Target="../media/image11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svg"/><Relationship Id="rId2" Type="http://schemas.openxmlformats.org/officeDocument/2006/relationships/notesSlide" Target="../notesSlides/notesSlide3.xml"/><Relationship Id="rId16" Type="http://schemas.openxmlformats.org/officeDocument/2006/relationships/image" Target="../media/image14.sv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sv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5" Type="http://schemas.openxmlformats.org/officeDocument/2006/relationships/image" Target="../media/image13.png"/><Relationship Id="rId10" Type="http://schemas.openxmlformats.org/officeDocument/2006/relationships/image" Target="../media/image8.svg"/><Relationship Id="rId4" Type="http://schemas.openxmlformats.org/officeDocument/2006/relationships/image" Target="../media/image2.svg"/><Relationship Id="rId9" Type="http://schemas.openxmlformats.org/officeDocument/2006/relationships/image" Target="../media/image7.png"/><Relationship Id="rId14" Type="http://schemas.openxmlformats.org/officeDocument/2006/relationships/image" Target="../media/image12.sv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sv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4.sv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svg"/><Relationship Id="rId11" Type="http://schemas.openxmlformats.org/officeDocument/2006/relationships/image" Target="../media/image13.png"/><Relationship Id="rId5" Type="http://schemas.openxmlformats.org/officeDocument/2006/relationships/image" Target="../media/image3.png"/><Relationship Id="rId10" Type="http://schemas.openxmlformats.org/officeDocument/2006/relationships/image" Target="../media/image8.svg"/><Relationship Id="rId4" Type="http://schemas.openxmlformats.org/officeDocument/2006/relationships/image" Target="../media/image2.svg"/><Relationship Id="rId9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sv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4.sv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svg"/><Relationship Id="rId11" Type="http://schemas.openxmlformats.org/officeDocument/2006/relationships/image" Target="../media/image13.png"/><Relationship Id="rId5" Type="http://schemas.openxmlformats.org/officeDocument/2006/relationships/image" Target="../media/image3.png"/><Relationship Id="rId10" Type="http://schemas.openxmlformats.org/officeDocument/2006/relationships/image" Target="../media/image8.svg"/><Relationship Id="rId4" Type="http://schemas.openxmlformats.org/officeDocument/2006/relationships/image" Target="../media/image2.svg"/><Relationship Id="rId9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sv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4.sv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svg"/><Relationship Id="rId11" Type="http://schemas.openxmlformats.org/officeDocument/2006/relationships/image" Target="../media/image13.png"/><Relationship Id="rId5" Type="http://schemas.openxmlformats.org/officeDocument/2006/relationships/image" Target="../media/image3.png"/><Relationship Id="rId10" Type="http://schemas.openxmlformats.org/officeDocument/2006/relationships/image" Target="../media/image8.svg"/><Relationship Id="rId4" Type="http://schemas.openxmlformats.org/officeDocument/2006/relationships/image" Target="../media/image2.svg"/><Relationship Id="rId9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sv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4.sv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svg"/><Relationship Id="rId11" Type="http://schemas.openxmlformats.org/officeDocument/2006/relationships/image" Target="../media/image13.png"/><Relationship Id="rId5" Type="http://schemas.openxmlformats.org/officeDocument/2006/relationships/image" Target="../media/image3.png"/><Relationship Id="rId10" Type="http://schemas.openxmlformats.org/officeDocument/2006/relationships/image" Target="../media/image8.svg"/><Relationship Id="rId4" Type="http://schemas.openxmlformats.org/officeDocument/2006/relationships/image" Target="../media/image2.svg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idx="4294967295"/>
          </p:nvPr>
        </p:nvSpPr>
        <p:spPr>
          <a:xfrm>
            <a:off x="1304632" y="3047921"/>
            <a:ext cx="9582736" cy="762158"/>
          </a:xfrm>
        </p:spPr>
        <p:txBody>
          <a:bodyPr anchor="t">
            <a:norm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Let’s Login!</a:t>
            </a:r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1F47D83-5DED-A14E-87F1-C13FF2E5816A}"/>
              </a:ext>
            </a:extLst>
          </p:cNvPr>
          <p:cNvSpPr txBox="1"/>
          <p:nvPr/>
        </p:nvSpPr>
        <p:spPr>
          <a:xfrm>
            <a:off x="828726" y="5223408"/>
            <a:ext cx="28568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62D84E"/>
                </a:solidFill>
              </a:rPr>
              <a:t>ServiceNowSimple</a:t>
            </a:r>
          </a:p>
        </p:txBody>
      </p:sp>
    </p:spTree>
    <p:extLst>
      <p:ext uri="{BB962C8B-B14F-4D97-AF65-F5344CB8AC3E}">
        <p14:creationId xmlns:p14="http://schemas.microsoft.com/office/powerpoint/2010/main" val="16153151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400" dirty="0">
                <a:latin typeface="Arial" panose="020B0604020202020204" pitchFamily="34" charset="0"/>
                <a:cs typeface="Arial" panose="020B0604020202020204" pitchFamily="34" charset="0"/>
              </a:rPr>
              <a:t>Applications and Workflows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D983D20B-4DD9-4A4F-AD2B-404B6C88F45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291361" y="6440557"/>
            <a:ext cx="270257" cy="284482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86D30600-F226-E847-818D-BC39ACDB94BA}"/>
              </a:ext>
            </a:extLst>
          </p:cNvPr>
          <p:cNvSpPr txBox="1"/>
          <p:nvPr/>
        </p:nvSpPr>
        <p:spPr>
          <a:xfrm>
            <a:off x="9561619" y="6398132"/>
            <a:ext cx="21852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ServiceNowSimple</a:t>
            </a:r>
            <a:endParaRPr lang="en-US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CB2E4799-5155-A144-BC28-86B6B79283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6233" y="1747804"/>
            <a:ext cx="11215433" cy="3902983"/>
          </a:xfrm>
        </p:spPr>
        <p:txBody>
          <a:bodyPr vert="horz" lIns="91440" tIns="45720" rIns="91440" bIns="45720" rtlCol="0">
            <a:noAutofit/>
          </a:bodyPr>
          <a:lstStyle/>
          <a:p>
            <a:pPr marL="0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ServiceNow comes with a robust suite of applications which are categorized (</a:t>
            </a:r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functionally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) into 4 primary workflows:</a:t>
            </a: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lnSpc>
                <a:spcPct val="150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IT Workflows:  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79 applications that support internal IT functions</a:t>
            </a:r>
          </a:p>
          <a:p>
            <a:pPr marL="285750" indent="-285750">
              <a:lnSpc>
                <a:spcPct val="150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Employee Workflows: 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43 applications targeted at the needs of employees</a:t>
            </a:r>
          </a:p>
          <a:p>
            <a:pPr marL="285750" indent="-285750">
              <a:lnSpc>
                <a:spcPct val="150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Customer Workflows: 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93 applications that support functions related to customers</a:t>
            </a:r>
          </a:p>
          <a:p>
            <a:pPr marL="285750" indent="-285750">
              <a:lnSpc>
                <a:spcPct val="150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Creator Workflows: 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23 applications designed to enable ServiceNow platform development and operations support</a:t>
            </a:r>
            <a:endParaRPr lang="en-US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58091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400" dirty="0">
                <a:latin typeface="Arial" panose="020B0604020202020204" pitchFamily="34" charset="0"/>
                <a:cs typeface="Arial" panose="020B0604020202020204" pitchFamily="34" charset="0"/>
              </a:rPr>
              <a:t>Applications and Workflows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D983D20B-4DD9-4A4F-AD2B-404B6C88F45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291361" y="6440557"/>
            <a:ext cx="270257" cy="284482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86D30600-F226-E847-818D-BC39ACDB94BA}"/>
              </a:ext>
            </a:extLst>
          </p:cNvPr>
          <p:cNvSpPr txBox="1"/>
          <p:nvPr/>
        </p:nvSpPr>
        <p:spPr>
          <a:xfrm>
            <a:off x="9561619" y="6398132"/>
            <a:ext cx="21852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ServiceNowSimple</a:t>
            </a:r>
            <a:endParaRPr lang="en-US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4" name="Content Placeholder 4">
            <a:extLst>
              <a:ext uri="{FF2B5EF4-FFF2-40B4-BE49-F238E27FC236}">
                <a16:creationId xmlns:a16="http://schemas.microsoft.com/office/drawing/2014/main" id="{DF3BDB9D-68A8-7D46-9962-C0A192DBFE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6348" y="1825625"/>
            <a:ext cx="2847374" cy="4738948"/>
          </a:xfrm>
          <a:ln>
            <a:noFill/>
          </a:ln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200" b="1" dirty="0"/>
              <a:t>IT Workflows</a:t>
            </a:r>
          </a:p>
          <a:p>
            <a:pPr algn="ctr">
              <a:lnSpc>
                <a:spcPct val="120000"/>
              </a:lnSpc>
            </a:pPr>
            <a:r>
              <a:rPr lang="en-US" sz="1200" dirty="0"/>
              <a:t>IT Service Management (24)</a:t>
            </a:r>
          </a:p>
          <a:p>
            <a:pPr algn="ctr">
              <a:lnSpc>
                <a:spcPct val="120000"/>
              </a:lnSpc>
            </a:pPr>
            <a:r>
              <a:rPr lang="en-US" sz="1200" dirty="0"/>
              <a:t>IT Operations Management (13)</a:t>
            </a:r>
          </a:p>
          <a:p>
            <a:pPr algn="ctr">
              <a:lnSpc>
                <a:spcPct val="120000"/>
              </a:lnSpc>
            </a:pPr>
            <a:r>
              <a:rPr lang="en-US" sz="1200" dirty="0"/>
              <a:t>IT Business Management (10)</a:t>
            </a:r>
          </a:p>
          <a:p>
            <a:pPr algn="ctr">
              <a:lnSpc>
                <a:spcPct val="120000"/>
              </a:lnSpc>
            </a:pPr>
            <a:r>
              <a:rPr lang="en-US" sz="1200" dirty="0"/>
              <a:t>IT Asset Management (4)</a:t>
            </a:r>
          </a:p>
          <a:p>
            <a:pPr algn="ctr">
              <a:lnSpc>
                <a:spcPct val="120000"/>
              </a:lnSpc>
            </a:pPr>
            <a:r>
              <a:rPr lang="en-US" sz="1200" dirty="0"/>
              <a:t>DevOps (4)</a:t>
            </a:r>
          </a:p>
          <a:p>
            <a:pPr algn="ctr">
              <a:lnSpc>
                <a:spcPct val="120000"/>
              </a:lnSpc>
            </a:pPr>
            <a:r>
              <a:rPr lang="en-US" sz="1200" dirty="0"/>
              <a:t>Security Operations (8)</a:t>
            </a:r>
          </a:p>
          <a:p>
            <a:pPr algn="ctr">
              <a:lnSpc>
                <a:spcPct val="120000"/>
              </a:lnSpc>
            </a:pPr>
            <a:r>
              <a:rPr lang="en-US" sz="1200" dirty="0"/>
              <a:t>Governance, Risk, and Compliance (13)</a:t>
            </a:r>
          </a:p>
          <a:p>
            <a:pPr algn="ctr">
              <a:lnSpc>
                <a:spcPct val="120000"/>
              </a:lnSpc>
            </a:pPr>
            <a:r>
              <a:rPr lang="en-US" sz="1200" dirty="0"/>
              <a:t>Telecommunications Network Performance Management (3)</a:t>
            </a:r>
          </a:p>
        </p:txBody>
      </p:sp>
      <p:sp>
        <p:nvSpPr>
          <p:cNvPr id="15" name="Content Placeholder 4">
            <a:extLst>
              <a:ext uri="{FF2B5EF4-FFF2-40B4-BE49-F238E27FC236}">
                <a16:creationId xmlns:a16="http://schemas.microsoft.com/office/drawing/2014/main" id="{0EAA93D9-C665-BD4A-BBF8-84B863BE6231}"/>
              </a:ext>
            </a:extLst>
          </p:cNvPr>
          <p:cNvSpPr txBox="1">
            <a:spLocks/>
          </p:cNvSpPr>
          <p:nvPr/>
        </p:nvSpPr>
        <p:spPr>
          <a:xfrm>
            <a:off x="3393643" y="1825625"/>
            <a:ext cx="2953171" cy="4351338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12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Employee Workflows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HR Service Delivery (16)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Workplace Service Delivery (10)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Legal Service Delivery (10)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Procurement Service Management (6)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Safe Workplace Suite (1)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sz="2000" dirty="0"/>
          </a:p>
        </p:txBody>
      </p:sp>
      <p:sp>
        <p:nvSpPr>
          <p:cNvPr id="16" name="Content Placeholder 4">
            <a:extLst>
              <a:ext uri="{FF2B5EF4-FFF2-40B4-BE49-F238E27FC236}">
                <a16:creationId xmlns:a16="http://schemas.microsoft.com/office/drawing/2014/main" id="{E9F6C497-1B31-274C-90C5-D5185A5FF1C2}"/>
              </a:ext>
            </a:extLst>
          </p:cNvPr>
          <p:cNvSpPr txBox="1">
            <a:spLocks/>
          </p:cNvSpPr>
          <p:nvPr/>
        </p:nvSpPr>
        <p:spPr>
          <a:xfrm>
            <a:off x="6464163" y="1825625"/>
            <a:ext cx="3308238" cy="4351338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12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Customer Workflows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Customer Service Management (29)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Field Service Management (11)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Connected Operations (4)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Financial Service Operations (25)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Telecommunications Service Management (24)</a:t>
            </a:r>
          </a:p>
        </p:txBody>
      </p:sp>
      <p:sp>
        <p:nvSpPr>
          <p:cNvPr id="18" name="Content Placeholder 4">
            <a:extLst>
              <a:ext uri="{FF2B5EF4-FFF2-40B4-BE49-F238E27FC236}">
                <a16:creationId xmlns:a16="http://schemas.microsoft.com/office/drawing/2014/main" id="{BAE04157-BFC7-D543-AA6B-FFDA3DD19FAF}"/>
              </a:ext>
            </a:extLst>
          </p:cNvPr>
          <p:cNvSpPr txBox="1">
            <a:spLocks/>
          </p:cNvSpPr>
          <p:nvPr/>
        </p:nvSpPr>
        <p:spPr>
          <a:xfrm>
            <a:off x="9603908" y="1837690"/>
            <a:ext cx="2581984" cy="4351338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12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Creator Workflows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App Engine (15)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IntegrationHub (8)</a:t>
            </a:r>
          </a:p>
        </p:txBody>
      </p:sp>
    </p:spTree>
    <p:extLst>
      <p:ext uri="{BB962C8B-B14F-4D97-AF65-F5344CB8AC3E}">
        <p14:creationId xmlns:p14="http://schemas.microsoft.com/office/powerpoint/2010/main" val="40371657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idx="4294967295"/>
          </p:nvPr>
        </p:nvSpPr>
        <p:spPr>
          <a:xfrm>
            <a:off x="1304632" y="3077168"/>
            <a:ext cx="9582736" cy="703663"/>
          </a:xfrm>
        </p:spPr>
        <p:txBody>
          <a:bodyPr anchor="t">
            <a:norm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End</a:t>
            </a:r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1F47D83-5DED-A14E-87F1-C13FF2E5816A}"/>
              </a:ext>
            </a:extLst>
          </p:cNvPr>
          <p:cNvSpPr txBox="1"/>
          <p:nvPr/>
        </p:nvSpPr>
        <p:spPr>
          <a:xfrm>
            <a:off x="828726" y="5223408"/>
            <a:ext cx="28568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62D84E"/>
                </a:solidFill>
              </a:rPr>
              <a:t>ServiceNowSimple</a:t>
            </a:r>
          </a:p>
        </p:txBody>
      </p:sp>
    </p:spTree>
    <p:extLst>
      <p:ext uri="{BB962C8B-B14F-4D97-AF65-F5344CB8AC3E}">
        <p14:creationId xmlns:p14="http://schemas.microsoft.com/office/powerpoint/2010/main" val="22991595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E267BB-602E-5C4D-BF30-56A02FF444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B8781F-B38A-6C4D-B437-BB66994729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4434" y="1825625"/>
            <a:ext cx="11044227" cy="4351338"/>
          </a:xfrm>
        </p:spPr>
        <p:txBody>
          <a:bodyPr>
            <a:normAutofit lnSpcReduction="10000"/>
          </a:bodyPr>
          <a:lstStyle/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1200" dirty="0"/>
              <a:t>Login:  Your URL, What is an Instance?, APAAS, UI Types, Database</a:t>
            </a:r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1200" dirty="0"/>
              <a:t>User Administration:  Users, groups, roles</a:t>
            </a:r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1200" dirty="0"/>
              <a:t>Navigation:  All, Favorites, History, Workspaces, Context Pill, Global Search, Embedded Help, Notifications, User Menu (personalization)</a:t>
            </a:r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1200" dirty="0"/>
              <a:t>Workflows:  IT, Employee, Customer, Creator</a:t>
            </a:r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1200" dirty="0"/>
              <a:t>Common UI Elements:  Workspaces, Lists, Forms, Dashboards, Knowledge Articles, Service Catalog</a:t>
            </a:r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1200" dirty="0"/>
              <a:t>Useful Resources:  Now Learning, ServiceNow Community, ServiceNow Developer Site, PDI</a:t>
            </a:r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1200" dirty="0"/>
              <a:t>Tasks</a:t>
            </a:r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1200" dirty="0"/>
              <a:t>Reporting</a:t>
            </a:r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1200" dirty="0"/>
              <a:t>Knowledge Management</a:t>
            </a:r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1200" dirty="0"/>
              <a:t>Service </a:t>
            </a:r>
            <a:r>
              <a:rPr lang="en-US" sz="1200" dirty="0" err="1"/>
              <a:t>catalogf</a:t>
            </a:r>
            <a:endParaRPr lang="en-US" sz="1200" dirty="0"/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1200" dirty="0"/>
              <a:t>Virtual Agent</a:t>
            </a:r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1200" dirty="0"/>
              <a:t>	</a:t>
            </a:r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7058637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B7F1E5-12CD-5B41-9BD5-3DDF9CB839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ServiceNow Platform</a:t>
            </a:r>
          </a:p>
        </p:txBody>
      </p:sp>
      <p:sp>
        <p:nvSpPr>
          <p:cNvPr id="33" name="Content Placeholder 2">
            <a:extLst>
              <a:ext uri="{FF2B5EF4-FFF2-40B4-BE49-F238E27FC236}">
                <a16:creationId xmlns:a16="http://schemas.microsoft.com/office/drawing/2014/main" id="{83552DE4-676B-D74B-B20E-926838396E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4433" y="1434294"/>
            <a:ext cx="11008447" cy="798268"/>
          </a:xfrm>
        </p:spPr>
        <p:txBody>
          <a:bodyPr vert="horz" lIns="91440" tIns="45720" rIns="91440" bIns="45720" rtlCol="0">
            <a:noAutofit/>
          </a:bodyPr>
          <a:lstStyle/>
          <a:p>
            <a:pPr>
              <a:lnSpc>
                <a:spcPct val="150000"/>
              </a:lnSpc>
              <a:spcAft>
                <a:spcPts val="1200"/>
              </a:spcAft>
            </a:pPr>
            <a:r>
              <a:rPr lang="en-US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Cloud-based Application Platform as a Service (APaaS)</a:t>
            </a:r>
          </a:p>
        </p:txBody>
      </p:sp>
      <p:sp>
        <p:nvSpPr>
          <p:cNvPr id="3" name="Cloud 2">
            <a:extLst>
              <a:ext uri="{FF2B5EF4-FFF2-40B4-BE49-F238E27FC236}">
                <a16:creationId xmlns:a16="http://schemas.microsoft.com/office/drawing/2014/main" id="{24B776D9-41AF-834A-8F8B-EC5498A38D7C}"/>
              </a:ext>
            </a:extLst>
          </p:cNvPr>
          <p:cNvSpPr/>
          <p:nvPr/>
        </p:nvSpPr>
        <p:spPr>
          <a:xfrm>
            <a:off x="1992758" y="2232559"/>
            <a:ext cx="8231795" cy="3491345"/>
          </a:xfrm>
          <a:prstGeom prst="cloud">
            <a:avLst/>
          </a:prstGeom>
          <a:solidFill>
            <a:srgbClr val="032D43"/>
          </a:solidFill>
          <a:ln>
            <a:solidFill>
              <a:srgbClr val="62D84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Rounded Rectangle 3">
            <a:extLst>
              <a:ext uri="{FF2B5EF4-FFF2-40B4-BE49-F238E27FC236}">
                <a16:creationId xmlns:a16="http://schemas.microsoft.com/office/drawing/2014/main" id="{DEB3D61D-94B9-6F44-8E2E-2CB9EDFE5E66}"/>
              </a:ext>
            </a:extLst>
          </p:cNvPr>
          <p:cNvSpPr/>
          <p:nvPr/>
        </p:nvSpPr>
        <p:spPr>
          <a:xfrm>
            <a:off x="3439236" y="2937677"/>
            <a:ext cx="5581934" cy="1825388"/>
          </a:xfrm>
          <a:prstGeom prst="roundRect">
            <a:avLst/>
          </a:prstGeom>
          <a:solidFill>
            <a:schemeClr val="bg1"/>
          </a:solidFill>
          <a:ln>
            <a:solidFill>
              <a:srgbClr val="62D84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US" b="1" dirty="0">
                <a:solidFill>
                  <a:srgbClr val="032D43"/>
                </a:solidFill>
              </a:rPr>
              <a:t>NOW Platform</a:t>
            </a:r>
          </a:p>
        </p:txBody>
      </p:sp>
      <p:pic>
        <p:nvPicPr>
          <p:cNvPr id="7" name="Graphic 6" descr="Server outline">
            <a:extLst>
              <a:ext uri="{FF2B5EF4-FFF2-40B4-BE49-F238E27FC236}">
                <a16:creationId xmlns:a16="http://schemas.microsoft.com/office/drawing/2014/main" id="{A7ED46E8-348D-4144-98CB-78E795BEADA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614097" y="3542521"/>
            <a:ext cx="615700" cy="615700"/>
          </a:xfrm>
          <a:prstGeom prst="rect">
            <a:avLst/>
          </a:prstGeom>
        </p:spPr>
      </p:pic>
      <p:pic>
        <p:nvPicPr>
          <p:cNvPr id="15" name="Graphic 14" descr="Server outline">
            <a:extLst>
              <a:ext uri="{FF2B5EF4-FFF2-40B4-BE49-F238E27FC236}">
                <a16:creationId xmlns:a16="http://schemas.microsoft.com/office/drawing/2014/main" id="{A212CE49-55E7-234A-B89D-1D5CED093CF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4165000" y="3542521"/>
            <a:ext cx="615700" cy="615700"/>
          </a:xfrm>
          <a:prstGeom prst="rect">
            <a:avLst/>
          </a:prstGeom>
        </p:spPr>
      </p:pic>
      <p:pic>
        <p:nvPicPr>
          <p:cNvPr id="16" name="Graphic 15" descr="Database outline">
            <a:extLst>
              <a:ext uri="{FF2B5EF4-FFF2-40B4-BE49-F238E27FC236}">
                <a16:creationId xmlns:a16="http://schemas.microsoft.com/office/drawing/2014/main" id="{43E0458C-B4E2-BF41-A951-4A10EC6A024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5657583" y="3573198"/>
            <a:ext cx="554346" cy="554346"/>
          </a:xfrm>
          <a:prstGeom prst="rect">
            <a:avLst/>
          </a:prstGeom>
        </p:spPr>
      </p:pic>
      <p:pic>
        <p:nvPicPr>
          <p:cNvPr id="18" name="Graphic 17" descr="Tools with solid fill">
            <a:extLst>
              <a:ext uri="{FF2B5EF4-FFF2-40B4-BE49-F238E27FC236}">
                <a16:creationId xmlns:a16="http://schemas.microsoft.com/office/drawing/2014/main" id="{9F2830E3-244D-5044-915D-E6C266B0DB47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6143689" y="3604557"/>
            <a:ext cx="491628" cy="491628"/>
          </a:xfrm>
          <a:prstGeom prst="rect">
            <a:avLst/>
          </a:prstGeom>
        </p:spPr>
      </p:pic>
      <p:pic>
        <p:nvPicPr>
          <p:cNvPr id="20" name="Graphic 19" descr="Browser window outline">
            <a:extLst>
              <a:ext uri="{FF2B5EF4-FFF2-40B4-BE49-F238E27FC236}">
                <a16:creationId xmlns:a16="http://schemas.microsoft.com/office/drawing/2014/main" id="{8FAB4ED4-4A4C-074F-B914-01F85DAB569C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7598436" y="3542520"/>
            <a:ext cx="615702" cy="615702"/>
          </a:xfrm>
          <a:prstGeom prst="rect">
            <a:avLst/>
          </a:prstGeom>
        </p:spPr>
      </p:pic>
      <p:pic>
        <p:nvPicPr>
          <p:cNvPr id="22" name="Graphic 21" descr="Browser window with solid fill">
            <a:extLst>
              <a:ext uri="{FF2B5EF4-FFF2-40B4-BE49-F238E27FC236}">
                <a16:creationId xmlns:a16="http://schemas.microsoft.com/office/drawing/2014/main" id="{AF540661-08C5-E140-B1CC-32B2A09CBC0E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8186753" y="3542520"/>
            <a:ext cx="615702" cy="615702"/>
          </a:xfrm>
          <a:prstGeom prst="rect">
            <a:avLst/>
          </a:prstGeom>
        </p:spPr>
      </p:pic>
      <p:sp>
        <p:nvSpPr>
          <p:cNvPr id="23" name="TextBox 22">
            <a:extLst>
              <a:ext uri="{FF2B5EF4-FFF2-40B4-BE49-F238E27FC236}">
                <a16:creationId xmlns:a16="http://schemas.microsoft.com/office/drawing/2014/main" id="{2B88B8FF-FC8E-8640-971C-43F746031A11}"/>
              </a:ext>
            </a:extLst>
          </p:cNvPr>
          <p:cNvSpPr txBox="1"/>
          <p:nvPr/>
        </p:nvSpPr>
        <p:spPr>
          <a:xfrm>
            <a:off x="7464334" y="4042282"/>
            <a:ext cx="155683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Applications /</a:t>
            </a:r>
          </a:p>
          <a:p>
            <a:pPr algn="ctr"/>
            <a:r>
              <a:rPr lang="en-US" dirty="0"/>
              <a:t>Workflows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75092C2B-CC9D-7A46-B00D-3ED9E2D7FC4A}"/>
              </a:ext>
            </a:extLst>
          </p:cNvPr>
          <p:cNvSpPr txBox="1"/>
          <p:nvPr/>
        </p:nvSpPr>
        <p:spPr>
          <a:xfrm>
            <a:off x="3457791" y="4132828"/>
            <a:ext cx="15440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Infrastructure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8889FA21-3B23-DA45-B113-698B775AD972}"/>
              </a:ext>
            </a:extLst>
          </p:cNvPr>
          <p:cNvSpPr txBox="1"/>
          <p:nvPr/>
        </p:nvSpPr>
        <p:spPr>
          <a:xfrm>
            <a:off x="5621750" y="4139838"/>
            <a:ext cx="10438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Platform</a:t>
            </a:r>
          </a:p>
        </p:txBody>
      </p:sp>
      <p:pic>
        <p:nvPicPr>
          <p:cNvPr id="29" name="Graphic 28" descr="Smart Phone outline">
            <a:extLst>
              <a:ext uri="{FF2B5EF4-FFF2-40B4-BE49-F238E27FC236}">
                <a16:creationId xmlns:a16="http://schemas.microsoft.com/office/drawing/2014/main" id="{247D3637-1178-9543-95E6-33494A85591D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9310153" y="5266702"/>
            <a:ext cx="914400" cy="914400"/>
          </a:xfrm>
          <a:prstGeom prst="rect">
            <a:avLst/>
          </a:prstGeom>
        </p:spPr>
      </p:pic>
      <p:pic>
        <p:nvPicPr>
          <p:cNvPr id="31" name="Graphic 30" descr="Laptop outline">
            <a:extLst>
              <a:ext uri="{FF2B5EF4-FFF2-40B4-BE49-F238E27FC236}">
                <a16:creationId xmlns:a16="http://schemas.microsoft.com/office/drawing/2014/main" id="{3C982E1D-A2AB-8E46-8DA2-6E563D128AA7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6"/>
              </a:ext>
            </a:extLst>
          </a:blip>
          <a:stretch>
            <a:fillRect/>
          </a:stretch>
        </p:blipFill>
        <p:spPr>
          <a:xfrm>
            <a:off x="1483806" y="5006713"/>
            <a:ext cx="1434379" cy="1434379"/>
          </a:xfrm>
          <a:prstGeom prst="rect">
            <a:avLst/>
          </a:prstGeom>
        </p:spPr>
      </p:pic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B55A90C9-F8B4-FA47-AA82-548ED0D90214}"/>
              </a:ext>
            </a:extLst>
          </p:cNvPr>
          <p:cNvCxnSpPr>
            <a:stCxn id="29" idx="1"/>
            <a:endCxn id="4" idx="2"/>
          </p:cNvCxnSpPr>
          <p:nvPr/>
        </p:nvCxnSpPr>
        <p:spPr>
          <a:xfrm flipH="1" flipV="1">
            <a:off x="6230203" y="4763065"/>
            <a:ext cx="3079950" cy="960837"/>
          </a:xfrm>
          <a:prstGeom prst="straightConnector1">
            <a:avLst/>
          </a:prstGeom>
          <a:ln w="38100">
            <a:solidFill>
              <a:srgbClr val="62D84E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5781C46B-C8EA-B143-A0E3-B5B214D7672E}"/>
              </a:ext>
            </a:extLst>
          </p:cNvPr>
          <p:cNvCxnSpPr>
            <a:stCxn id="31" idx="3"/>
            <a:endCxn id="4" idx="2"/>
          </p:cNvCxnSpPr>
          <p:nvPr/>
        </p:nvCxnSpPr>
        <p:spPr>
          <a:xfrm flipV="1">
            <a:off x="2918185" y="4763065"/>
            <a:ext cx="3312018" cy="960838"/>
          </a:xfrm>
          <a:prstGeom prst="straightConnector1">
            <a:avLst/>
          </a:prstGeom>
          <a:ln w="38100">
            <a:solidFill>
              <a:srgbClr val="62D84E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>
            <a:extLst>
              <a:ext uri="{FF2B5EF4-FFF2-40B4-BE49-F238E27FC236}">
                <a16:creationId xmlns:a16="http://schemas.microsoft.com/office/drawing/2014/main" id="{4B61E9CC-C9D0-A84D-A179-68007A4966F3}"/>
              </a:ext>
            </a:extLst>
          </p:cNvPr>
          <p:cNvSpPr txBox="1"/>
          <p:nvPr/>
        </p:nvSpPr>
        <p:spPr>
          <a:xfrm>
            <a:off x="10012762" y="5436166"/>
            <a:ext cx="144148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ServiceNow</a:t>
            </a:r>
          </a:p>
          <a:p>
            <a:pPr algn="ctr"/>
            <a:r>
              <a:rPr lang="en-US" dirty="0"/>
              <a:t>Mobile Apps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76CE2EA8-6873-2647-93E3-4D6D42653FD2}"/>
              </a:ext>
            </a:extLst>
          </p:cNvPr>
          <p:cNvSpPr txBox="1"/>
          <p:nvPr/>
        </p:nvSpPr>
        <p:spPr>
          <a:xfrm>
            <a:off x="302626" y="5400736"/>
            <a:ext cx="133882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NOW</a:t>
            </a:r>
          </a:p>
          <a:p>
            <a:pPr algn="ctr"/>
            <a:r>
              <a:rPr lang="en-US" dirty="0"/>
              <a:t>Platform UI</a:t>
            </a:r>
          </a:p>
        </p:txBody>
      </p:sp>
    </p:spTree>
    <p:extLst>
      <p:ext uri="{BB962C8B-B14F-4D97-AF65-F5344CB8AC3E}">
        <p14:creationId xmlns:p14="http://schemas.microsoft.com/office/powerpoint/2010/main" val="28909290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 picture containing diagram&#10;&#10;Description automatically generated">
            <a:extLst>
              <a:ext uri="{FF2B5EF4-FFF2-40B4-BE49-F238E27FC236}">
                <a16:creationId xmlns:a16="http://schemas.microsoft.com/office/drawing/2014/main" id="{77FB30EB-F717-2C4C-93A9-30733A0F654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79793" y="1833428"/>
            <a:ext cx="4133087" cy="1830722"/>
          </a:xfrm>
          <a:prstGeom prst="rect">
            <a:avLst/>
          </a:prstGeom>
        </p:spPr>
      </p:pic>
      <p:sp>
        <p:nvSpPr>
          <p:cNvPr id="27" name="Content Placeholder 2">
            <a:extLst>
              <a:ext uri="{FF2B5EF4-FFF2-40B4-BE49-F238E27FC236}">
                <a16:creationId xmlns:a16="http://schemas.microsoft.com/office/drawing/2014/main" id="{301F093D-82AC-B34C-BC98-1B3BC6B6D3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4435" y="1434294"/>
            <a:ext cx="6765356" cy="2229856"/>
          </a:xfrm>
        </p:spPr>
        <p:txBody>
          <a:bodyPr vert="horz" lIns="91440" tIns="45720" rIns="91440" bIns="45720" rtlCol="0">
            <a:noAutofit/>
          </a:bodyPr>
          <a:lstStyle/>
          <a:p>
            <a:pPr>
              <a:lnSpc>
                <a:spcPct val="150000"/>
              </a:lnSpc>
              <a:spcAft>
                <a:spcPts val="1200"/>
              </a:spcAft>
            </a:pPr>
            <a:r>
              <a:rPr lang="en-US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Infrastructure</a:t>
            </a:r>
            <a:endParaRPr lang="en-US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lnSpc>
                <a:spcPct val="150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Compute Resources</a:t>
            </a:r>
            <a:r>
              <a:rPr lang="en-U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 Datacenters, racks, servers, ports, network resources, fans, etc.</a:t>
            </a:r>
          </a:p>
          <a:p>
            <a:pPr marL="342900" indent="-342900">
              <a:lnSpc>
                <a:spcPct val="150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endParaRPr lang="en-US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Content Placeholder 2">
            <a:extLst>
              <a:ext uri="{FF2B5EF4-FFF2-40B4-BE49-F238E27FC236}">
                <a16:creationId xmlns:a16="http://schemas.microsoft.com/office/drawing/2014/main" id="{ED694B3C-E8AD-D84A-9F81-720B084A1E88}"/>
              </a:ext>
            </a:extLst>
          </p:cNvPr>
          <p:cNvSpPr txBox="1">
            <a:spLocks/>
          </p:cNvSpPr>
          <p:nvPr/>
        </p:nvSpPr>
        <p:spPr>
          <a:xfrm>
            <a:off x="604435" y="3429000"/>
            <a:ext cx="10749366" cy="287626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30000"/>
              </a:lnSpc>
              <a:spcBef>
                <a:spcPts val="500"/>
              </a:spcBef>
              <a:spcAft>
                <a:spcPts val="1000"/>
              </a:spcAft>
              <a:buFont typeface="Arial" panose="020B0604020202020204" pitchFamily="34" charset="0"/>
              <a:buNone/>
              <a:defRPr sz="1600" kern="1200" baseline="0">
                <a:solidFill>
                  <a:srgbClr val="032D43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30000"/>
              </a:lnSpc>
              <a:spcBef>
                <a:spcPts val="5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sz="1400" kern="1200" baseline="0">
                <a:solidFill>
                  <a:srgbClr val="032D43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30000"/>
              </a:lnSpc>
              <a:spcBef>
                <a:spcPct val="30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sz="1200" kern="1200" baseline="0">
                <a:solidFill>
                  <a:srgbClr val="032D43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30000"/>
              </a:lnSpc>
              <a:spcBef>
                <a:spcPct val="30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sz="1100" kern="1200" baseline="0">
                <a:solidFill>
                  <a:srgbClr val="032D43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30000"/>
              </a:lnSpc>
              <a:spcBef>
                <a:spcPct val="30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sz="1100" kern="1200" baseline="0">
                <a:solidFill>
                  <a:srgbClr val="032D43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lnSpc>
                <a:spcPct val="150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Security</a:t>
            </a:r>
            <a:r>
              <a:rPr lang="en-U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 The platform is secured via multiple technologies which have been certified by third-party security organizations</a:t>
            </a:r>
          </a:p>
          <a:p>
            <a:pPr marL="342900" indent="-342900">
              <a:lnSpc>
                <a:spcPct val="150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Service Level Agreements</a:t>
            </a:r>
            <a:r>
              <a:rPr lang="en-U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Paired d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atacenters provide redundancy and failover;  Redundancy is built into every layer including devices, power, and network resources</a:t>
            </a:r>
            <a:r>
              <a:rPr lang="en-U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342900" indent="-342900">
              <a:lnSpc>
                <a:spcPct val="150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Backups</a:t>
            </a:r>
            <a:r>
              <a:rPr lang="en-U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4 daily full backups per week and 6 days of daily differential backups</a:t>
            </a:r>
            <a:endParaRPr lang="en-US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419CF891-7C9A-AFFE-A69E-789F674A7B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ServiceNow Platform</a:t>
            </a:r>
          </a:p>
        </p:txBody>
      </p:sp>
    </p:spTree>
    <p:extLst>
      <p:ext uri="{BB962C8B-B14F-4D97-AF65-F5344CB8AC3E}">
        <p14:creationId xmlns:p14="http://schemas.microsoft.com/office/powerpoint/2010/main" val="14612076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B7F1E5-12CD-5B41-9BD5-3DDF9CB839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ServiceNow Platform</a:t>
            </a:r>
          </a:p>
        </p:txBody>
      </p:sp>
      <p:pic>
        <p:nvPicPr>
          <p:cNvPr id="6" name="Picture 5" descr="A picture containing text&#10;&#10;Description automatically generated">
            <a:extLst>
              <a:ext uri="{FF2B5EF4-FFF2-40B4-BE49-F238E27FC236}">
                <a16:creationId xmlns:a16="http://schemas.microsoft.com/office/drawing/2014/main" id="{59952456-9505-8946-9620-64C90B7CF4B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79792" y="1833428"/>
            <a:ext cx="4297680" cy="1828937"/>
          </a:xfrm>
          <a:prstGeom prst="rect">
            <a:avLst/>
          </a:prstGeom>
        </p:spPr>
      </p:pic>
      <p:sp>
        <p:nvSpPr>
          <p:cNvPr id="27" name="Content Placeholder 2">
            <a:extLst>
              <a:ext uri="{FF2B5EF4-FFF2-40B4-BE49-F238E27FC236}">
                <a16:creationId xmlns:a16="http://schemas.microsoft.com/office/drawing/2014/main" id="{527F7B72-1C7E-7E44-A551-C333D1C58B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4434" y="1434294"/>
            <a:ext cx="6875357" cy="2468966"/>
          </a:xfrm>
        </p:spPr>
        <p:txBody>
          <a:bodyPr vert="horz" lIns="91440" tIns="45720" rIns="91440" bIns="45720" rtlCol="0">
            <a:noAutofit/>
          </a:bodyPr>
          <a:lstStyle/>
          <a:p>
            <a:pPr>
              <a:lnSpc>
                <a:spcPct val="150000"/>
              </a:lnSpc>
              <a:spcAft>
                <a:spcPts val="1200"/>
              </a:spcAft>
            </a:pPr>
            <a:r>
              <a:rPr lang="en-US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Platform</a:t>
            </a:r>
            <a:endParaRPr lang="en-US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lnSpc>
                <a:spcPct val="150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All applications (OOB and custom) for the entire enterprise are supported by a single, common, data-model and database</a:t>
            </a:r>
            <a:endParaRPr lang="en-US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Content Placeholder 2">
            <a:extLst>
              <a:ext uri="{FF2B5EF4-FFF2-40B4-BE49-F238E27FC236}">
                <a16:creationId xmlns:a16="http://schemas.microsoft.com/office/drawing/2014/main" id="{073873A4-918E-9048-874F-97B512552879}"/>
              </a:ext>
            </a:extLst>
          </p:cNvPr>
          <p:cNvSpPr txBox="1">
            <a:spLocks/>
          </p:cNvSpPr>
          <p:nvPr/>
        </p:nvSpPr>
        <p:spPr>
          <a:xfrm>
            <a:off x="604434" y="4051263"/>
            <a:ext cx="10749367" cy="12088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30000"/>
              </a:lnSpc>
              <a:spcBef>
                <a:spcPts val="500"/>
              </a:spcBef>
              <a:spcAft>
                <a:spcPts val="1000"/>
              </a:spcAft>
              <a:buFont typeface="Arial" panose="020B0604020202020204" pitchFamily="34" charset="0"/>
              <a:buNone/>
              <a:defRPr sz="1600" kern="1200" baseline="0">
                <a:solidFill>
                  <a:srgbClr val="032D43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30000"/>
              </a:lnSpc>
              <a:spcBef>
                <a:spcPts val="5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sz="1400" kern="1200" baseline="0">
                <a:solidFill>
                  <a:srgbClr val="032D43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30000"/>
              </a:lnSpc>
              <a:spcBef>
                <a:spcPct val="30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sz="1200" kern="1200" baseline="0">
                <a:solidFill>
                  <a:srgbClr val="032D43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30000"/>
              </a:lnSpc>
              <a:spcBef>
                <a:spcPct val="30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sz="1100" kern="1200" baseline="0">
                <a:solidFill>
                  <a:srgbClr val="032D43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30000"/>
              </a:lnSpc>
              <a:spcBef>
                <a:spcPct val="30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sz="1100" kern="1200" baseline="0">
                <a:solidFill>
                  <a:srgbClr val="032D43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lnSpc>
                <a:spcPct val="150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Ability to develop custom applications and workflows that integrate seamlessly into the platform</a:t>
            </a:r>
          </a:p>
        </p:txBody>
      </p:sp>
    </p:spTree>
    <p:extLst>
      <p:ext uri="{BB962C8B-B14F-4D97-AF65-F5344CB8AC3E}">
        <p14:creationId xmlns:p14="http://schemas.microsoft.com/office/powerpoint/2010/main" val="22184184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B7F1E5-12CD-5B41-9BD5-3DDF9CB839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ServiceNow Instance</a:t>
            </a:r>
          </a:p>
        </p:txBody>
      </p:sp>
      <p:sp>
        <p:nvSpPr>
          <p:cNvPr id="3" name="Cloud 2">
            <a:extLst>
              <a:ext uri="{FF2B5EF4-FFF2-40B4-BE49-F238E27FC236}">
                <a16:creationId xmlns:a16="http://schemas.microsoft.com/office/drawing/2014/main" id="{24B776D9-41AF-834A-8F8B-EC5498A38D7C}"/>
              </a:ext>
            </a:extLst>
          </p:cNvPr>
          <p:cNvSpPr/>
          <p:nvPr/>
        </p:nvSpPr>
        <p:spPr>
          <a:xfrm>
            <a:off x="1948569" y="1566315"/>
            <a:ext cx="8231795" cy="3491345"/>
          </a:xfrm>
          <a:prstGeom prst="cloud">
            <a:avLst/>
          </a:prstGeom>
          <a:solidFill>
            <a:srgbClr val="032D43"/>
          </a:solidFill>
          <a:ln>
            <a:solidFill>
              <a:srgbClr val="62D84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28" name="Group 27">
            <a:extLst>
              <a:ext uri="{FF2B5EF4-FFF2-40B4-BE49-F238E27FC236}">
                <a16:creationId xmlns:a16="http://schemas.microsoft.com/office/drawing/2014/main" id="{B3B684CA-59AE-E50C-A59A-CC125C805967}"/>
              </a:ext>
            </a:extLst>
          </p:cNvPr>
          <p:cNvGrpSpPr/>
          <p:nvPr/>
        </p:nvGrpSpPr>
        <p:grpSpPr>
          <a:xfrm>
            <a:off x="3311885" y="2608494"/>
            <a:ext cx="1639580" cy="1025988"/>
            <a:chOff x="3453120" y="2961812"/>
            <a:chExt cx="1639580" cy="1025988"/>
          </a:xfrm>
        </p:grpSpPr>
        <p:sp>
          <p:nvSpPr>
            <p:cNvPr id="4" name="Rounded Rectangle 3">
              <a:extLst>
                <a:ext uri="{FF2B5EF4-FFF2-40B4-BE49-F238E27FC236}">
                  <a16:creationId xmlns:a16="http://schemas.microsoft.com/office/drawing/2014/main" id="{DEB3D61D-94B9-6F44-8E2E-2CB9EDFE5E66}"/>
                </a:ext>
              </a:extLst>
            </p:cNvPr>
            <p:cNvSpPr/>
            <p:nvPr/>
          </p:nvSpPr>
          <p:spPr>
            <a:xfrm>
              <a:off x="3453120" y="2961812"/>
              <a:ext cx="1639580" cy="1025988"/>
            </a:xfrm>
            <a:prstGeom prst="roundRect">
              <a:avLst/>
            </a:prstGeom>
            <a:solidFill>
              <a:schemeClr val="bg1"/>
            </a:solidFill>
            <a:ln>
              <a:solidFill>
                <a:srgbClr val="62D84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r>
                <a:rPr lang="en-US" sz="1600" b="1" dirty="0">
                  <a:solidFill>
                    <a:srgbClr val="032D43"/>
                  </a:solidFill>
                </a:rPr>
                <a:t>Prod Instance</a:t>
              </a:r>
            </a:p>
          </p:txBody>
        </p:sp>
        <p:pic>
          <p:nvPicPr>
            <p:cNvPr id="7" name="Graphic 6" descr="Server outline">
              <a:extLst>
                <a:ext uri="{FF2B5EF4-FFF2-40B4-BE49-F238E27FC236}">
                  <a16:creationId xmlns:a16="http://schemas.microsoft.com/office/drawing/2014/main" id="{A7ED46E8-348D-4144-98CB-78E795BEADA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3516833" y="3403600"/>
              <a:ext cx="419797" cy="419797"/>
            </a:xfrm>
            <a:prstGeom prst="rect">
              <a:avLst/>
            </a:prstGeom>
          </p:spPr>
        </p:pic>
        <p:pic>
          <p:nvPicPr>
            <p:cNvPr id="16" name="Graphic 15" descr="Database outline">
              <a:extLst>
                <a:ext uri="{FF2B5EF4-FFF2-40B4-BE49-F238E27FC236}">
                  <a16:creationId xmlns:a16="http://schemas.microsoft.com/office/drawing/2014/main" id="{43E0458C-B4E2-BF41-A951-4A10EC6A024F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3884267" y="3415308"/>
              <a:ext cx="377965" cy="377965"/>
            </a:xfrm>
            <a:prstGeom prst="rect">
              <a:avLst/>
            </a:prstGeom>
          </p:spPr>
        </p:pic>
        <p:pic>
          <p:nvPicPr>
            <p:cNvPr id="18" name="Graphic 17" descr="Tools with solid fill">
              <a:extLst>
                <a:ext uri="{FF2B5EF4-FFF2-40B4-BE49-F238E27FC236}">
                  <a16:creationId xmlns:a16="http://schemas.microsoft.com/office/drawing/2014/main" id="{9F2830E3-244D-5044-915D-E6C266B0DB47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p:blipFill>
          <p:spPr>
            <a:xfrm>
              <a:off x="4682816" y="3445897"/>
              <a:ext cx="335202" cy="335202"/>
            </a:xfrm>
            <a:prstGeom prst="rect">
              <a:avLst/>
            </a:prstGeom>
          </p:spPr>
        </p:pic>
        <p:pic>
          <p:nvPicPr>
            <p:cNvPr id="20" name="Graphic 19" descr="Browser window outline">
              <a:extLst>
                <a:ext uri="{FF2B5EF4-FFF2-40B4-BE49-F238E27FC236}">
                  <a16:creationId xmlns:a16="http://schemas.microsoft.com/office/drawing/2014/main" id="{8FAB4ED4-4A4C-074F-B914-01F85DAB569C}"/>
                </a:ext>
              </a:extLst>
            </p:cNvPr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0"/>
                </a:ext>
              </a:extLst>
            </a:blip>
            <a:stretch>
              <a:fillRect/>
            </a:stretch>
          </p:blipFill>
          <p:spPr>
            <a:xfrm>
              <a:off x="4228722" y="3404344"/>
              <a:ext cx="419798" cy="419798"/>
            </a:xfrm>
            <a:prstGeom prst="rect">
              <a:avLst/>
            </a:prstGeom>
          </p:spPr>
        </p:pic>
      </p:grpSp>
      <p:pic>
        <p:nvPicPr>
          <p:cNvPr id="31" name="Graphic 30" descr="Laptop outline">
            <a:extLst>
              <a:ext uri="{FF2B5EF4-FFF2-40B4-BE49-F238E27FC236}">
                <a16:creationId xmlns:a16="http://schemas.microsoft.com/office/drawing/2014/main" id="{3C982E1D-A2AB-8E46-8DA2-6E563D128AA7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5378810" y="4948785"/>
            <a:ext cx="1434379" cy="1434379"/>
          </a:xfrm>
          <a:prstGeom prst="rect">
            <a:avLst/>
          </a:prstGeom>
        </p:spPr>
      </p:pic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5781C46B-C8EA-B143-A0E3-B5B214D7672E}"/>
              </a:ext>
            </a:extLst>
          </p:cNvPr>
          <p:cNvCxnSpPr>
            <a:cxnSpLocks/>
            <a:stCxn id="31" idx="1"/>
            <a:endCxn id="4" idx="2"/>
          </p:cNvCxnSpPr>
          <p:nvPr/>
        </p:nvCxnSpPr>
        <p:spPr>
          <a:xfrm flipH="1" flipV="1">
            <a:off x="4131675" y="3634482"/>
            <a:ext cx="1247135" cy="2031493"/>
          </a:xfrm>
          <a:prstGeom prst="straightConnector1">
            <a:avLst/>
          </a:prstGeom>
          <a:ln w="38100">
            <a:solidFill>
              <a:srgbClr val="62D84E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>
            <a:extLst>
              <a:ext uri="{FF2B5EF4-FFF2-40B4-BE49-F238E27FC236}">
                <a16:creationId xmlns:a16="http://schemas.microsoft.com/office/drawing/2014/main" id="{76CE2EA8-6873-2647-93E3-4D6D42653FD2}"/>
              </a:ext>
            </a:extLst>
          </p:cNvPr>
          <p:cNvSpPr txBox="1"/>
          <p:nvPr/>
        </p:nvSpPr>
        <p:spPr>
          <a:xfrm>
            <a:off x="5313252" y="6124302"/>
            <a:ext cx="1565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Web Browser</a:t>
            </a:r>
          </a:p>
        </p:txBody>
      </p:sp>
    </p:spTree>
    <p:extLst>
      <p:ext uri="{BB962C8B-B14F-4D97-AF65-F5344CB8AC3E}">
        <p14:creationId xmlns:p14="http://schemas.microsoft.com/office/powerpoint/2010/main" val="2568551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B7F1E5-12CD-5B41-9BD5-3DDF9CB839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ServiceNow Instance</a:t>
            </a:r>
          </a:p>
        </p:txBody>
      </p:sp>
      <p:sp>
        <p:nvSpPr>
          <p:cNvPr id="3" name="Cloud 2">
            <a:extLst>
              <a:ext uri="{FF2B5EF4-FFF2-40B4-BE49-F238E27FC236}">
                <a16:creationId xmlns:a16="http://schemas.microsoft.com/office/drawing/2014/main" id="{24B776D9-41AF-834A-8F8B-EC5498A38D7C}"/>
              </a:ext>
            </a:extLst>
          </p:cNvPr>
          <p:cNvSpPr/>
          <p:nvPr/>
        </p:nvSpPr>
        <p:spPr>
          <a:xfrm>
            <a:off x="1948569" y="1566315"/>
            <a:ext cx="8231795" cy="3491345"/>
          </a:xfrm>
          <a:prstGeom prst="cloud">
            <a:avLst/>
          </a:prstGeom>
          <a:solidFill>
            <a:srgbClr val="032D43"/>
          </a:solidFill>
          <a:ln>
            <a:solidFill>
              <a:srgbClr val="62D84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28" name="Group 27">
            <a:extLst>
              <a:ext uri="{FF2B5EF4-FFF2-40B4-BE49-F238E27FC236}">
                <a16:creationId xmlns:a16="http://schemas.microsoft.com/office/drawing/2014/main" id="{B3B684CA-59AE-E50C-A59A-CC125C805967}"/>
              </a:ext>
            </a:extLst>
          </p:cNvPr>
          <p:cNvGrpSpPr/>
          <p:nvPr/>
        </p:nvGrpSpPr>
        <p:grpSpPr>
          <a:xfrm>
            <a:off x="3311885" y="2608494"/>
            <a:ext cx="1639580" cy="1025988"/>
            <a:chOff x="3453120" y="2961812"/>
            <a:chExt cx="1639580" cy="1025988"/>
          </a:xfrm>
        </p:grpSpPr>
        <p:sp>
          <p:nvSpPr>
            <p:cNvPr id="4" name="Rounded Rectangle 3">
              <a:extLst>
                <a:ext uri="{FF2B5EF4-FFF2-40B4-BE49-F238E27FC236}">
                  <a16:creationId xmlns:a16="http://schemas.microsoft.com/office/drawing/2014/main" id="{DEB3D61D-94B9-6F44-8E2E-2CB9EDFE5E66}"/>
                </a:ext>
              </a:extLst>
            </p:cNvPr>
            <p:cNvSpPr/>
            <p:nvPr/>
          </p:nvSpPr>
          <p:spPr>
            <a:xfrm>
              <a:off x="3453120" y="2961812"/>
              <a:ext cx="1639580" cy="1025988"/>
            </a:xfrm>
            <a:prstGeom prst="roundRect">
              <a:avLst/>
            </a:prstGeom>
            <a:solidFill>
              <a:schemeClr val="bg1"/>
            </a:solidFill>
            <a:ln>
              <a:solidFill>
                <a:srgbClr val="62D84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r>
                <a:rPr lang="en-US" sz="1600" b="1" dirty="0">
                  <a:solidFill>
                    <a:srgbClr val="032D43"/>
                  </a:solidFill>
                </a:rPr>
                <a:t>Prod Instance</a:t>
              </a:r>
            </a:p>
          </p:txBody>
        </p:sp>
        <p:pic>
          <p:nvPicPr>
            <p:cNvPr id="7" name="Graphic 6" descr="Server outline">
              <a:extLst>
                <a:ext uri="{FF2B5EF4-FFF2-40B4-BE49-F238E27FC236}">
                  <a16:creationId xmlns:a16="http://schemas.microsoft.com/office/drawing/2014/main" id="{A7ED46E8-348D-4144-98CB-78E795BEADA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3516833" y="3403600"/>
              <a:ext cx="419797" cy="419797"/>
            </a:xfrm>
            <a:prstGeom prst="rect">
              <a:avLst/>
            </a:prstGeom>
          </p:spPr>
        </p:pic>
        <p:pic>
          <p:nvPicPr>
            <p:cNvPr id="16" name="Graphic 15" descr="Database outline">
              <a:extLst>
                <a:ext uri="{FF2B5EF4-FFF2-40B4-BE49-F238E27FC236}">
                  <a16:creationId xmlns:a16="http://schemas.microsoft.com/office/drawing/2014/main" id="{43E0458C-B4E2-BF41-A951-4A10EC6A024F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3884267" y="3415308"/>
              <a:ext cx="377965" cy="377965"/>
            </a:xfrm>
            <a:prstGeom prst="rect">
              <a:avLst/>
            </a:prstGeom>
          </p:spPr>
        </p:pic>
        <p:pic>
          <p:nvPicPr>
            <p:cNvPr id="18" name="Graphic 17" descr="Tools with solid fill">
              <a:extLst>
                <a:ext uri="{FF2B5EF4-FFF2-40B4-BE49-F238E27FC236}">
                  <a16:creationId xmlns:a16="http://schemas.microsoft.com/office/drawing/2014/main" id="{9F2830E3-244D-5044-915D-E6C266B0DB47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p:blipFill>
          <p:spPr>
            <a:xfrm>
              <a:off x="4682816" y="3445897"/>
              <a:ext cx="335202" cy="335202"/>
            </a:xfrm>
            <a:prstGeom prst="rect">
              <a:avLst/>
            </a:prstGeom>
          </p:spPr>
        </p:pic>
        <p:pic>
          <p:nvPicPr>
            <p:cNvPr id="20" name="Graphic 19" descr="Browser window outline">
              <a:extLst>
                <a:ext uri="{FF2B5EF4-FFF2-40B4-BE49-F238E27FC236}">
                  <a16:creationId xmlns:a16="http://schemas.microsoft.com/office/drawing/2014/main" id="{8FAB4ED4-4A4C-074F-B914-01F85DAB569C}"/>
                </a:ext>
              </a:extLst>
            </p:cNvPr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0"/>
                </a:ext>
              </a:extLst>
            </a:blip>
            <a:stretch>
              <a:fillRect/>
            </a:stretch>
          </p:blipFill>
          <p:spPr>
            <a:xfrm>
              <a:off x="4228722" y="3404344"/>
              <a:ext cx="419798" cy="419798"/>
            </a:xfrm>
            <a:prstGeom prst="rect">
              <a:avLst/>
            </a:prstGeom>
          </p:spPr>
        </p:pic>
      </p:grpSp>
      <p:pic>
        <p:nvPicPr>
          <p:cNvPr id="31" name="Graphic 30" descr="Laptop outline">
            <a:extLst>
              <a:ext uri="{FF2B5EF4-FFF2-40B4-BE49-F238E27FC236}">
                <a16:creationId xmlns:a16="http://schemas.microsoft.com/office/drawing/2014/main" id="{3C982E1D-A2AB-8E46-8DA2-6E563D128AA7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5378810" y="4948785"/>
            <a:ext cx="1434379" cy="1434379"/>
          </a:xfrm>
          <a:prstGeom prst="rect">
            <a:avLst/>
          </a:prstGeom>
        </p:spPr>
      </p:pic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5781C46B-C8EA-B143-A0E3-B5B214D7672E}"/>
              </a:ext>
            </a:extLst>
          </p:cNvPr>
          <p:cNvCxnSpPr>
            <a:cxnSpLocks/>
            <a:stCxn id="31" idx="1"/>
            <a:endCxn id="4" idx="2"/>
          </p:cNvCxnSpPr>
          <p:nvPr/>
        </p:nvCxnSpPr>
        <p:spPr>
          <a:xfrm flipH="1" flipV="1">
            <a:off x="4131675" y="3634482"/>
            <a:ext cx="1247135" cy="2031493"/>
          </a:xfrm>
          <a:prstGeom prst="straightConnector1">
            <a:avLst/>
          </a:prstGeom>
          <a:ln w="38100">
            <a:solidFill>
              <a:srgbClr val="62D84E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>
            <a:extLst>
              <a:ext uri="{FF2B5EF4-FFF2-40B4-BE49-F238E27FC236}">
                <a16:creationId xmlns:a16="http://schemas.microsoft.com/office/drawing/2014/main" id="{76CE2EA8-6873-2647-93E3-4D6D42653FD2}"/>
              </a:ext>
            </a:extLst>
          </p:cNvPr>
          <p:cNvSpPr txBox="1"/>
          <p:nvPr/>
        </p:nvSpPr>
        <p:spPr>
          <a:xfrm>
            <a:off x="5313252" y="6124302"/>
            <a:ext cx="1565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Web Browser</a:t>
            </a:r>
          </a:p>
        </p:txBody>
      </p:sp>
      <p:grpSp>
        <p:nvGrpSpPr>
          <p:cNvPr id="30" name="Group 29">
            <a:extLst>
              <a:ext uri="{FF2B5EF4-FFF2-40B4-BE49-F238E27FC236}">
                <a16:creationId xmlns:a16="http://schemas.microsoft.com/office/drawing/2014/main" id="{ECE2603F-44E4-44AF-6B55-8F9B8D74BAE8}"/>
              </a:ext>
            </a:extLst>
          </p:cNvPr>
          <p:cNvGrpSpPr/>
          <p:nvPr/>
        </p:nvGrpSpPr>
        <p:grpSpPr>
          <a:xfrm>
            <a:off x="5325364" y="2608494"/>
            <a:ext cx="1639580" cy="1025988"/>
            <a:chOff x="3453120" y="2961812"/>
            <a:chExt cx="1639580" cy="1025988"/>
          </a:xfrm>
        </p:grpSpPr>
        <p:sp>
          <p:nvSpPr>
            <p:cNvPr id="32" name="Rounded Rectangle 31">
              <a:extLst>
                <a:ext uri="{FF2B5EF4-FFF2-40B4-BE49-F238E27FC236}">
                  <a16:creationId xmlns:a16="http://schemas.microsoft.com/office/drawing/2014/main" id="{48361FE5-5253-2F98-A702-8D60C880F621}"/>
                </a:ext>
              </a:extLst>
            </p:cNvPr>
            <p:cNvSpPr/>
            <p:nvPr/>
          </p:nvSpPr>
          <p:spPr>
            <a:xfrm>
              <a:off x="3453120" y="2961812"/>
              <a:ext cx="1639580" cy="1025988"/>
            </a:xfrm>
            <a:prstGeom prst="roundRect">
              <a:avLst/>
            </a:prstGeom>
            <a:solidFill>
              <a:schemeClr val="bg1"/>
            </a:solidFill>
            <a:ln>
              <a:solidFill>
                <a:srgbClr val="62D84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r>
                <a:rPr lang="en-US" sz="1600" b="1" dirty="0">
                  <a:solidFill>
                    <a:srgbClr val="032D43"/>
                  </a:solidFill>
                </a:rPr>
                <a:t>Test Instance</a:t>
              </a:r>
            </a:p>
          </p:txBody>
        </p:sp>
        <p:pic>
          <p:nvPicPr>
            <p:cNvPr id="34" name="Graphic 33" descr="Server outline">
              <a:extLst>
                <a:ext uri="{FF2B5EF4-FFF2-40B4-BE49-F238E27FC236}">
                  <a16:creationId xmlns:a16="http://schemas.microsoft.com/office/drawing/2014/main" id="{7108A628-9CF0-9EBB-D177-9D980C890B7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3516833" y="3403600"/>
              <a:ext cx="419797" cy="419797"/>
            </a:xfrm>
            <a:prstGeom prst="rect">
              <a:avLst/>
            </a:prstGeom>
          </p:spPr>
        </p:pic>
        <p:pic>
          <p:nvPicPr>
            <p:cNvPr id="35" name="Graphic 34" descr="Database outline">
              <a:extLst>
                <a:ext uri="{FF2B5EF4-FFF2-40B4-BE49-F238E27FC236}">
                  <a16:creationId xmlns:a16="http://schemas.microsoft.com/office/drawing/2014/main" id="{34C16A29-07FD-67E9-AC2F-0E05701A9713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3884267" y="3415308"/>
              <a:ext cx="377965" cy="377965"/>
            </a:xfrm>
            <a:prstGeom prst="rect">
              <a:avLst/>
            </a:prstGeom>
          </p:spPr>
        </p:pic>
        <p:pic>
          <p:nvPicPr>
            <p:cNvPr id="37" name="Graphic 36" descr="Tools with solid fill">
              <a:extLst>
                <a:ext uri="{FF2B5EF4-FFF2-40B4-BE49-F238E27FC236}">
                  <a16:creationId xmlns:a16="http://schemas.microsoft.com/office/drawing/2014/main" id="{1E062835-23EF-A0FE-1016-872E0B6CA8C4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p:blipFill>
          <p:spPr>
            <a:xfrm>
              <a:off x="4682816" y="3445897"/>
              <a:ext cx="335202" cy="335202"/>
            </a:xfrm>
            <a:prstGeom prst="rect">
              <a:avLst/>
            </a:prstGeom>
          </p:spPr>
        </p:pic>
        <p:pic>
          <p:nvPicPr>
            <p:cNvPr id="38" name="Graphic 37" descr="Browser window outline">
              <a:extLst>
                <a:ext uri="{FF2B5EF4-FFF2-40B4-BE49-F238E27FC236}">
                  <a16:creationId xmlns:a16="http://schemas.microsoft.com/office/drawing/2014/main" id="{DE770B32-7F3C-A023-FD01-B62ADEC4D1EE}"/>
                </a:ext>
              </a:extLst>
            </p:cNvPr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0"/>
                </a:ext>
              </a:extLst>
            </a:blip>
            <a:stretch>
              <a:fillRect/>
            </a:stretch>
          </p:blipFill>
          <p:spPr>
            <a:xfrm>
              <a:off x="4228722" y="3404344"/>
              <a:ext cx="419798" cy="419798"/>
            </a:xfrm>
            <a:prstGeom prst="rect">
              <a:avLst/>
            </a:prstGeom>
          </p:spPr>
        </p:pic>
      </p:grp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D93F3427-923F-FFB1-5FAD-B55C862B811D}"/>
              </a:ext>
            </a:extLst>
          </p:cNvPr>
          <p:cNvCxnSpPr>
            <a:cxnSpLocks/>
            <a:stCxn id="31" idx="0"/>
            <a:endCxn id="32" idx="2"/>
          </p:cNvCxnSpPr>
          <p:nvPr/>
        </p:nvCxnSpPr>
        <p:spPr>
          <a:xfrm flipV="1">
            <a:off x="6096000" y="3634482"/>
            <a:ext cx="49154" cy="1314303"/>
          </a:xfrm>
          <a:prstGeom prst="straightConnector1">
            <a:avLst/>
          </a:prstGeom>
          <a:ln w="38100">
            <a:solidFill>
              <a:srgbClr val="62D84E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233464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B7F1E5-12CD-5B41-9BD5-3DDF9CB839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ServiceNow Instance</a:t>
            </a:r>
          </a:p>
        </p:txBody>
      </p:sp>
      <p:sp>
        <p:nvSpPr>
          <p:cNvPr id="3" name="Cloud 2">
            <a:extLst>
              <a:ext uri="{FF2B5EF4-FFF2-40B4-BE49-F238E27FC236}">
                <a16:creationId xmlns:a16="http://schemas.microsoft.com/office/drawing/2014/main" id="{24B776D9-41AF-834A-8F8B-EC5498A38D7C}"/>
              </a:ext>
            </a:extLst>
          </p:cNvPr>
          <p:cNvSpPr/>
          <p:nvPr/>
        </p:nvSpPr>
        <p:spPr>
          <a:xfrm>
            <a:off x="1948569" y="1566315"/>
            <a:ext cx="8231795" cy="3491345"/>
          </a:xfrm>
          <a:prstGeom prst="cloud">
            <a:avLst/>
          </a:prstGeom>
          <a:solidFill>
            <a:srgbClr val="032D43"/>
          </a:solidFill>
          <a:ln>
            <a:solidFill>
              <a:srgbClr val="62D84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28" name="Group 27">
            <a:extLst>
              <a:ext uri="{FF2B5EF4-FFF2-40B4-BE49-F238E27FC236}">
                <a16:creationId xmlns:a16="http://schemas.microsoft.com/office/drawing/2014/main" id="{B3B684CA-59AE-E50C-A59A-CC125C805967}"/>
              </a:ext>
            </a:extLst>
          </p:cNvPr>
          <p:cNvGrpSpPr/>
          <p:nvPr/>
        </p:nvGrpSpPr>
        <p:grpSpPr>
          <a:xfrm>
            <a:off x="3311885" y="2608494"/>
            <a:ext cx="1639580" cy="1025988"/>
            <a:chOff x="3453120" y="2961812"/>
            <a:chExt cx="1639580" cy="1025988"/>
          </a:xfrm>
        </p:grpSpPr>
        <p:sp>
          <p:nvSpPr>
            <p:cNvPr id="4" name="Rounded Rectangle 3">
              <a:extLst>
                <a:ext uri="{FF2B5EF4-FFF2-40B4-BE49-F238E27FC236}">
                  <a16:creationId xmlns:a16="http://schemas.microsoft.com/office/drawing/2014/main" id="{DEB3D61D-94B9-6F44-8E2E-2CB9EDFE5E66}"/>
                </a:ext>
              </a:extLst>
            </p:cNvPr>
            <p:cNvSpPr/>
            <p:nvPr/>
          </p:nvSpPr>
          <p:spPr>
            <a:xfrm>
              <a:off x="3453120" y="2961812"/>
              <a:ext cx="1639580" cy="1025988"/>
            </a:xfrm>
            <a:prstGeom prst="roundRect">
              <a:avLst/>
            </a:prstGeom>
            <a:solidFill>
              <a:schemeClr val="bg1"/>
            </a:solidFill>
            <a:ln>
              <a:solidFill>
                <a:srgbClr val="62D84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r>
                <a:rPr lang="en-US" sz="1600" b="1" dirty="0">
                  <a:solidFill>
                    <a:srgbClr val="032D43"/>
                  </a:solidFill>
                </a:rPr>
                <a:t>Prod Instance</a:t>
              </a:r>
            </a:p>
          </p:txBody>
        </p:sp>
        <p:pic>
          <p:nvPicPr>
            <p:cNvPr id="7" name="Graphic 6" descr="Server outline">
              <a:extLst>
                <a:ext uri="{FF2B5EF4-FFF2-40B4-BE49-F238E27FC236}">
                  <a16:creationId xmlns:a16="http://schemas.microsoft.com/office/drawing/2014/main" id="{A7ED46E8-348D-4144-98CB-78E795BEADA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3516833" y="3403600"/>
              <a:ext cx="419797" cy="419797"/>
            </a:xfrm>
            <a:prstGeom prst="rect">
              <a:avLst/>
            </a:prstGeom>
          </p:spPr>
        </p:pic>
        <p:pic>
          <p:nvPicPr>
            <p:cNvPr id="16" name="Graphic 15" descr="Database outline">
              <a:extLst>
                <a:ext uri="{FF2B5EF4-FFF2-40B4-BE49-F238E27FC236}">
                  <a16:creationId xmlns:a16="http://schemas.microsoft.com/office/drawing/2014/main" id="{43E0458C-B4E2-BF41-A951-4A10EC6A024F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3884267" y="3415308"/>
              <a:ext cx="377965" cy="377965"/>
            </a:xfrm>
            <a:prstGeom prst="rect">
              <a:avLst/>
            </a:prstGeom>
          </p:spPr>
        </p:pic>
        <p:pic>
          <p:nvPicPr>
            <p:cNvPr id="18" name="Graphic 17" descr="Tools with solid fill">
              <a:extLst>
                <a:ext uri="{FF2B5EF4-FFF2-40B4-BE49-F238E27FC236}">
                  <a16:creationId xmlns:a16="http://schemas.microsoft.com/office/drawing/2014/main" id="{9F2830E3-244D-5044-915D-E6C266B0DB47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p:blipFill>
          <p:spPr>
            <a:xfrm>
              <a:off x="4682816" y="3445897"/>
              <a:ext cx="335202" cy="335202"/>
            </a:xfrm>
            <a:prstGeom prst="rect">
              <a:avLst/>
            </a:prstGeom>
          </p:spPr>
        </p:pic>
        <p:pic>
          <p:nvPicPr>
            <p:cNvPr id="20" name="Graphic 19" descr="Browser window outline">
              <a:extLst>
                <a:ext uri="{FF2B5EF4-FFF2-40B4-BE49-F238E27FC236}">
                  <a16:creationId xmlns:a16="http://schemas.microsoft.com/office/drawing/2014/main" id="{8FAB4ED4-4A4C-074F-B914-01F85DAB569C}"/>
                </a:ext>
              </a:extLst>
            </p:cNvPr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0"/>
                </a:ext>
              </a:extLst>
            </a:blip>
            <a:stretch>
              <a:fillRect/>
            </a:stretch>
          </p:blipFill>
          <p:spPr>
            <a:xfrm>
              <a:off x="4228722" y="3404344"/>
              <a:ext cx="419798" cy="419798"/>
            </a:xfrm>
            <a:prstGeom prst="rect">
              <a:avLst/>
            </a:prstGeom>
          </p:spPr>
        </p:pic>
      </p:grpSp>
      <p:pic>
        <p:nvPicPr>
          <p:cNvPr id="31" name="Graphic 30" descr="Laptop outline">
            <a:extLst>
              <a:ext uri="{FF2B5EF4-FFF2-40B4-BE49-F238E27FC236}">
                <a16:creationId xmlns:a16="http://schemas.microsoft.com/office/drawing/2014/main" id="{3C982E1D-A2AB-8E46-8DA2-6E563D128AA7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5378810" y="4948785"/>
            <a:ext cx="1434379" cy="1434379"/>
          </a:xfrm>
          <a:prstGeom prst="rect">
            <a:avLst/>
          </a:prstGeom>
        </p:spPr>
      </p:pic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5781C46B-C8EA-B143-A0E3-B5B214D7672E}"/>
              </a:ext>
            </a:extLst>
          </p:cNvPr>
          <p:cNvCxnSpPr>
            <a:cxnSpLocks/>
            <a:stCxn id="31" idx="1"/>
            <a:endCxn id="4" idx="2"/>
          </p:cNvCxnSpPr>
          <p:nvPr/>
        </p:nvCxnSpPr>
        <p:spPr>
          <a:xfrm flipH="1" flipV="1">
            <a:off x="4131675" y="3634482"/>
            <a:ext cx="1247135" cy="2031493"/>
          </a:xfrm>
          <a:prstGeom prst="straightConnector1">
            <a:avLst/>
          </a:prstGeom>
          <a:ln w="38100">
            <a:solidFill>
              <a:srgbClr val="62D84E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>
            <a:extLst>
              <a:ext uri="{FF2B5EF4-FFF2-40B4-BE49-F238E27FC236}">
                <a16:creationId xmlns:a16="http://schemas.microsoft.com/office/drawing/2014/main" id="{76CE2EA8-6873-2647-93E3-4D6D42653FD2}"/>
              </a:ext>
            </a:extLst>
          </p:cNvPr>
          <p:cNvSpPr txBox="1"/>
          <p:nvPr/>
        </p:nvSpPr>
        <p:spPr>
          <a:xfrm>
            <a:off x="5313252" y="6124302"/>
            <a:ext cx="1565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Web Browser</a:t>
            </a:r>
          </a:p>
        </p:txBody>
      </p:sp>
      <p:grpSp>
        <p:nvGrpSpPr>
          <p:cNvPr id="30" name="Group 29">
            <a:extLst>
              <a:ext uri="{FF2B5EF4-FFF2-40B4-BE49-F238E27FC236}">
                <a16:creationId xmlns:a16="http://schemas.microsoft.com/office/drawing/2014/main" id="{ECE2603F-44E4-44AF-6B55-8F9B8D74BAE8}"/>
              </a:ext>
            </a:extLst>
          </p:cNvPr>
          <p:cNvGrpSpPr/>
          <p:nvPr/>
        </p:nvGrpSpPr>
        <p:grpSpPr>
          <a:xfrm>
            <a:off x="5325364" y="2608494"/>
            <a:ext cx="1639580" cy="1025988"/>
            <a:chOff x="3453120" y="2961812"/>
            <a:chExt cx="1639580" cy="1025988"/>
          </a:xfrm>
        </p:grpSpPr>
        <p:sp>
          <p:nvSpPr>
            <p:cNvPr id="32" name="Rounded Rectangle 31">
              <a:extLst>
                <a:ext uri="{FF2B5EF4-FFF2-40B4-BE49-F238E27FC236}">
                  <a16:creationId xmlns:a16="http://schemas.microsoft.com/office/drawing/2014/main" id="{48361FE5-5253-2F98-A702-8D60C880F621}"/>
                </a:ext>
              </a:extLst>
            </p:cNvPr>
            <p:cNvSpPr/>
            <p:nvPr/>
          </p:nvSpPr>
          <p:spPr>
            <a:xfrm>
              <a:off x="3453120" y="2961812"/>
              <a:ext cx="1639580" cy="1025988"/>
            </a:xfrm>
            <a:prstGeom prst="roundRect">
              <a:avLst/>
            </a:prstGeom>
            <a:solidFill>
              <a:schemeClr val="bg1"/>
            </a:solidFill>
            <a:ln>
              <a:solidFill>
                <a:srgbClr val="62D84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r>
                <a:rPr lang="en-US" sz="1600" b="1" dirty="0">
                  <a:solidFill>
                    <a:srgbClr val="032D43"/>
                  </a:solidFill>
                </a:rPr>
                <a:t>Test Instance</a:t>
              </a:r>
            </a:p>
          </p:txBody>
        </p:sp>
        <p:pic>
          <p:nvPicPr>
            <p:cNvPr id="34" name="Graphic 33" descr="Server outline">
              <a:extLst>
                <a:ext uri="{FF2B5EF4-FFF2-40B4-BE49-F238E27FC236}">
                  <a16:creationId xmlns:a16="http://schemas.microsoft.com/office/drawing/2014/main" id="{7108A628-9CF0-9EBB-D177-9D980C890B7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3516833" y="3403600"/>
              <a:ext cx="419797" cy="419797"/>
            </a:xfrm>
            <a:prstGeom prst="rect">
              <a:avLst/>
            </a:prstGeom>
          </p:spPr>
        </p:pic>
        <p:pic>
          <p:nvPicPr>
            <p:cNvPr id="35" name="Graphic 34" descr="Database outline">
              <a:extLst>
                <a:ext uri="{FF2B5EF4-FFF2-40B4-BE49-F238E27FC236}">
                  <a16:creationId xmlns:a16="http://schemas.microsoft.com/office/drawing/2014/main" id="{34C16A29-07FD-67E9-AC2F-0E05701A9713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3884267" y="3415308"/>
              <a:ext cx="377965" cy="377965"/>
            </a:xfrm>
            <a:prstGeom prst="rect">
              <a:avLst/>
            </a:prstGeom>
          </p:spPr>
        </p:pic>
        <p:pic>
          <p:nvPicPr>
            <p:cNvPr id="37" name="Graphic 36" descr="Tools with solid fill">
              <a:extLst>
                <a:ext uri="{FF2B5EF4-FFF2-40B4-BE49-F238E27FC236}">
                  <a16:creationId xmlns:a16="http://schemas.microsoft.com/office/drawing/2014/main" id="{1E062835-23EF-A0FE-1016-872E0B6CA8C4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p:blipFill>
          <p:spPr>
            <a:xfrm>
              <a:off x="4682816" y="3445897"/>
              <a:ext cx="335202" cy="335202"/>
            </a:xfrm>
            <a:prstGeom prst="rect">
              <a:avLst/>
            </a:prstGeom>
          </p:spPr>
        </p:pic>
        <p:pic>
          <p:nvPicPr>
            <p:cNvPr id="38" name="Graphic 37" descr="Browser window outline">
              <a:extLst>
                <a:ext uri="{FF2B5EF4-FFF2-40B4-BE49-F238E27FC236}">
                  <a16:creationId xmlns:a16="http://schemas.microsoft.com/office/drawing/2014/main" id="{DE770B32-7F3C-A023-FD01-B62ADEC4D1EE}"/>
                </a:ext>
              </a:extLst>
            </p:cNvPr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0"/>
                </a:ext>
              </a:extLst>
            </a:blip>
            <a:stretch>
              <a:fillRect/>
            </a:stretch>
          </p:blipFill>
          <p:spPr>
            <a:xfrm>
              <a:off x="4228722" y="3404344"/>
              <a:ext cx="419798" cy="419798"/>
            </a:xfrm>
            <a:prstGeom prst="rect">
              <a:avLst/>
            </a:prstGeom>
          </p:spPr>
        </p:pic>
      </p:grpSp>
      <p:grpSp>
        <p:nvGrpSpPr>
          <p:cNvPr id="40" name="Group 39">
            <a:extLst>
              <a:ext uri="{FF2B5EF4-FFF2-40B4-BE49-F238E27FC236}">
                <a16:creationId xmlns:a16="http://schemas.microsoft.com/office/drawing/2014/main" id="{DF979C1A-BAC5-D788-3DEF-4635A1C96D5B}"/>
              </a:ext>
            </a:extLst>
          </p:cNvPr>
          <p:cNvGrpSpPr/>
          <p:nvPr/>
        </p:nvGrpSpPr>
        <p:grpSpPr>
          <a:xfrm>
            <a:off x="7338843" y="2608494"/>
            <a:ext cx="1639580" cy="1025988"/>
            <a:chOff x="3453120" y="2961812"/>
            <a:chExt cx="1639580" cy="1025988"/>
          </a:xfrm>
        </p:grpSpPr>
        <p:sp>
          <p:nvSpPr>
            <p:cNvPr id="41" name="Rounded Rectangle 40">
              <a:extLst>
                <a:ext uri="{FF2B5EF4-FFF2-40B4-BE49-F238E27FC236}">
                  <a16:creationId xmlns:a16="http://schemas.microsoft.com/office/drawing/2014/main" id="{1DB9589D-D286-3DC4-D2E5-EEAF11E95898}"/>
                </a:ext>
              </a:extLst>
            </p:cNvPr>
            <p:cNvSpPr/>
            <p:nvPr/>
          </p:nvSpPr>
          <p:spPr>
            <a:xfrm>
              <a:off x="3453120" y="2961812"/>
              <a:ext cx="1639580" cy="1025988"/>
            </a:xfrm>
            <a:prstGeom prst="roundRect">
              <a:avLst/>
            </a:prstGeom>
            <a:solidFill>
              <a:schemeClr val="bg1"/>
            </a:solidFill>
            <a:ln>
              <a:solidFill>
                <a:srgbClr val="62D84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r>
                <a:rPr lang="en-US" sz="1600" b="1" dirty="0">
                  <a:solidFill>
                    <a:srgbClr val="032D43"/>
                  </a:solidFill>
                </a:rPr>
                <a:t>Dev Instance</a:t>
              </a:r>
            </a:p>
          </p:txBody>
        </p:sp>
        <p:pic>
          <p:nvPicPr>
            <p:cNvPr id="44" name="Graphic 43" descr="Server outline">
              <a:extLst>
                <a:ext uri="{FF2B5EF4-FFF2-40B4-BE49-F238E27FC236}">
                  <a16:creationId xmlns:a16="http://schemas.microsoft.com/office/drawing/2014/main" id="{143BD43D-450F-1CE4-B505-F85B7521CB2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3516833" y="3403600"/>
              <a:ext cx="419797" cy="419797"/>
            </a:xfrm>
            <a:prstGeom prst="rect">
              <a:avLst/>
            </a:prstGeom>
          </p:spPr>
        </p:pic>
        <p:pic>
          <p:nvPicPr>
            <p:cNvPr id="45" name="Graphic 44" descr="Database outline">
              <a:extLst>
                <a:ext uri="{FF2B5EF4-FFF2-40B4-BE49-F238E27FC236}">
                  <a16:creationId xmlns:a16="http://schemas.microsoft.com/office/drawing/2014/main" id="{8CC63604-C952-08DF-EBAD-C39BAFAC4FCF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3884267" y="3415308"/>
              <a:ext cx="377965" cy="377965"/>
            </a:xfrm>
            <a:prstGeom prst="rect">
              <a:avLst/>
            </a:prstGeom>
          </p:spPr>
        </p:pic>
        <p:pic>
          <p:nvPicPr>
            <p:cNvPr id="46" name="Graphic 45" descr="Tools with solid fill">
              <a:extLst>
                <a:ext uri="{FF2B5EF4-FFF2-40B4-BE49-F238E27FC236}">
                  <a16:creationId xmlns:a16="http://schemas.microsoft.com/office/drawing/2014/main" id="{CD69C3D4-49DD-2299-4867-0C1A3C8A6718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p:blipFill>
          <p:spPr>
            <a:xfrm>
              <a:off x="4682816" y="3445897"/>
              <a:ext cx="335202" cy="335202"/>
            </a:xfrm>
            <a:prstGeom prst="rect">
              <a:avLst/>
            </a:prstGeom>
          </p:spPr>
        </p:pic>
        <p:pic>
          <p:nvPicPr>
            <p:cNvPr id="47" name="Graphic 46" descr="Browser window outline">
              <a:extLst>
                <a:ext uri="{FF2B5EF4-FFF2-40B4-BE49-F238E27FC236}">
                  <a16:creationId xmlns:a16="http://schemas.microsoft.com/office/drawing/2014/main" id="{1318FE17-22F7-7F6F-3FD3-9381E2B8D2A4}"/>
                </a:ext>
              </a:extLst>
            </p:cNvPr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0"/>
                </a:ext>
              </a:extLst>
            </a:blip>
            <a:stretch>
              <a:fillRect/>
            </a:stretch>
          </p:blipFill>
          <p:spPr>
            <a:xfrm>
              <a:off x="4228722" y="3404344"/>
              <a:ext cx="419798" cy="419798"/>
            </a:xfrm>
            <a:prstGeom prst="rect">
              <a:avLst/>
            </a:prstGeom>
          </p:spPr>
        </p:pic>
      </p:grp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D93F3427-923F-FFB1-5FAD-B55C862B811D}"/>
              </a:ext>
            </a:extLst>
          </p:cNvPr>
          <p:cNvCxnSpPr>
            <a:cxnSpLocks/>
            <a:stCxn id="31" idx="0"/>
            <a:endCxn id="32" idx="2"/>
          </p:cNvCxnSpPr>
          <p:nvPr/>
        </p:nvCxnSpPr>
        <p:spPr>
          <a:xfrm flipV="1">
            <a:off x="6096000" y="3634482"/>
            <a:ext cx="49154" cy="1314303"/>
          </a:xfrm>
          <a:prstGeom prst="straightConnector1">
            <a:avLst/>
          </a:prstGeom>
          <a:ln w="38100">
            <a:solidFill>
              <a:srgbClr val="62D84E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>
            <a:extLst>
              <a:ext uri="{FF2B5EF4-FFF2-40B4-BE49-F238E27FC236}">
                <a16:creationId xmlns:a16="http://schemas.microsoft.com/office/drawing/2014/main" id="{DDB57100-0ECC-966F-DC41-2AFE7C5CECDE}"/>
              </a:ext>
            </a:extLst>
          </p:cNvPr>
          <p:cNvCxnSpPr>
            <a:cxnSpLocks/>
            <a:stCxn id="31" idx="3"/>
            <a:endCxn id="41" idx="2"/>
          </p:cNvCxnSpPr>
          <p:nvPr/>
        </p:nvCxnSpPr>
        <p:spPr>
          <a:xfrm flipV="1">
            <a:off x="6813189" y="3634482"/>
            <a:ext cx="1345444" cy="2031493"/>
          </a:xfrm>
          <a:prstGeom prst="straightConnector1">
            <a:avLst/>
          </a:prstGeom>
          <a:ln w="38100">
            <a:solidFill>
              <a:srgbClr val="62D84E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725315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B7F1E5-12CD-5B41-9BD5-3DDF9CB839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ServiceNow Instance</a:t>
            </a:r>
          </a:p>
        </p:txBody>
      </p:sp>
      <p:sp>
        <p:nvSpPr>
          <p:cNvPr id="3" name="Cloud 2">
            <a:extLst>
              <a:ext uri="{FF2B5EF4-FFF2-40B4-BE49-F238E27FC236}">
                <a16:creationId xmlns:a16="http://schemas.microsoft.com/office/drawing/2014/main" id="{24B776D9-41AF-834A-8F8B-EC5498A38D7C}"/>
              </a:ext>
            </a:extLst>
          </p:cNvPr>
          <p:cNvSpPr/>
          <p:nvPr/>
        </p:nvSpPr>
        <p:spPr>
          <a:xfrm>
            <a:off x="1948569" y="1566315"/>
            <a:ext cx="8231795" cy="3491345"/>
          </a:xfrm>
          <a:prstGeom prst="cloud">
            <a:avLst/>
          </a:prstGeom>
          <a:solidFill>
            <a:srgbClr val="032D43"/>
          </a:solidFill>
          <a:ln>
            <a:solidFill>
              <a:srgbClr val="62D84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28" name="Group 27">
            <a:extLst>
              <a:ext uri="{FF2B5EF4-FFF2-40B4-BE49-F238E27FC236}">
                <a16:creationId xmlns:a16="http://schemas.microsoft.com/office/drawing/2014/main" id="{B3B684CA-59AE-E50C-A59A-CC125C805967}"/>
              </a:ext>
            </a:extLst>
          </p:cNvPr>
          <p:cNvGrpSpPr/>
          <p:nvPr/>
        </p:nvGrpSpPr>
        <p:grpSpPr>
          <a:xfrm>
            <a:off x="3311885" y="2608494"/>
            <a:ext cx="1639580" cy="1025988"/>
            <a:chOff x="3453120" y="2961812"/>
            <a:chExt cx="1639580" cy="1025988"/>
          </a:xfrm>
        </p:grpSpPr>
        <p:sp>
          <p:nvSpPr>
            <p:cNvPr id="4" name="Rounded Rectangle 3">
              <a:extLst>
                <a:ext uri="{FF2B5EF4-FFF2-40B4-BE49-F238E27FC236}">
                  <a16:creationId xmlns:a16="http://schemas.microsoft.com/office/drawing/2014/main" id="{DEB3D61D-94B9-6F44-8E2E-2CB9EDFE5E66}"/>
                </a:ext>
              </a:extLst>
            </p:cNvPr>
            <p:cNvSpPr/>
            <p:nvPr/>
          </p:nvSpPr>
          <p:spPr>
            <a:xfrm>
              <a:off x="3453120" y="2961812"/>
              <a:ext cx="1639580" cy="1025988"/>
            </a:xfrm>
            <a:prstGeom prst="roundRect">
              <a:avLst/>
            </a:prstGeom>
            <a:solidFill>
              <a:schemeClr val="bg1"/>
            </a:solidFill>
            <a:ln>
              <a:solidFill>
                <a:srgbClr val="62D84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r>
                <a:rPr lang="en-US" sz="1600" b="1" dirty="0">
                  <a:solidFill>
                    <a:srgbClr val="032D43"/>
                  </a:solidFill>
                </a:rPr>
                <a:t>Prod Instance</a:t>
              </a:r>
            </a:p>
          </p:txBody>
        </p:sp>
        <p:pic>
          <p:nvPicPr>
            <p:cNvPr id="7" name="Graphic 6" descr="Server outline">
              <a:extLst>
                <a:ext uri="{FF2B5EF4-FFF2-40B4-BE49-F238E27FC236}">
                  <a16:creationId xmlns:a16="http://schemas.microsoft.com/office/drawing/2014/main" id="{A7ED46E8-348D-4144-98CB-78E795BEADA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3516833" y="3403600"/>
              <a:ext cx="419797" cy="419797"/>
            </a:xfrm>
            <a:prstGeom prst="rect">
              <a:avLst/>
            </a:prstGeom>
          </p:spPr>
        </p:pic>
        <p:pic>
          <p:nvPicPr>
            <p:cNvPr id="16" name="Graphic 15" descr="Database outline">
              <a:extLst>
                <a:ext uri="{FF2B5EF4-FFF2-40B4-BE49-F238E27FC236}">
                  <a16:creationId xmlns:a16="http://schemas.microsoft.com/office/drawing/2014/main" id="{43E0458C-B4E2-BF41-A951-4A10EC6A024F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3884267" y="3415308"/>
              <a:ext cx="377965" cy="377965"/>
            </a:xfrm>
            <a:prstGeom prst="rect">
              <a:avLst/>
            </a:prstGeom>
          </p:spPr>
        </p:pic>
        <p:pic>
          <p:nvPicPr>
            <p:cNvPr id="18" name="Graphic 17" descr="Tools with solid fill">
              <a:extLst>
                <a:ext uri="{FF2B5EF4-FFF2-40B4-BE49-F238E27FC236}">
                  <a16:creationId xmlns:a16="http://schemas.microsoft.com/office/drawing/2014/main" id="{9F2830E3-244D-5044-915D-E6C266B0DB47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p:blipFill>
          <p:spPr>
            <a:xfrm>
              <a:off x="4682816" y="3445897"/>
              <a:ext cx="335202" cy="335202"/>
            </a:xfrm>
            <a:prstGeom prst="rect">
              <a:avLst/>
            </a:prstGeom>
          </p:spPr>
        </p:pic>
        <p:pic>
          <p:nvPicPr>
            <p:cNvPr id="20" name="Graphic 19" descr="Browser window outline">
              <a:extLst>
                <a:ext uri="{FF2B5EF4-FFF2-40B4-BE49-F238E27FC236}">
                  <a16:creationId xmlns:a16="http://schemas.microsoft.com/office/drawing/2014/main" id="{8FAB4ED4-4A4C-074F-B914-01F85DAB569C}"/>
                </a:ext>
              </a:extLst>
            </p:cNvPr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0"/>
                </a:ext>
              </a:extLst>
            </a:blip>
            <a:stretch>
              <a:fillRect/>
            </a:stretch>
          </p:blipFill>
          <p:spPr>
            <a:xfrm>
              <a:off x="4228722" y="3404344"/>
              <a:ext cx="419798" cy="419798"/>
            </a:xfrm>
            <a:prstGeom prst="rect">
              <a:avLst/>
            </a:prstGeom>
          </p:spPr>
        </p:pic>
      </p:grpSp>
      <p:pic>
        <p:nvPicPr>
          <p:cNvPr id="31" name="Graphic 30" descr="Laptop outline">
            <a:extLst>
              <a:ext uri="{FF2B5EF4-FFF2-40B4-BE49-F238E27FC236}">
                <a16:creationId xmlns:a16="http://schemas.microsoft.com/office/drawing/2014/main" id="{3C982E1D-A2AB-8E46-8DA2-6E563D128AA7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5378810" y="4948785"/>
            <a:ext cx="1434379" cy="1434379"/>
          </a:xfrm>
          <a:prstGeom prst="rect">
            <a:avLst/>
          </a:prstGeom>
        </p:spPr>
      </p:pic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5781C46B-C8EA-B143-A0E3-B5B214D7672E}"/>
              </a:ext>
            </a:extLst>
          </p:cNvPr>
          <p:cNvCxnSpPr>
            <a:cxnSpLocks/>
            <a:stCxn id="31" idx="1"/>
            <a:endCxn id="4" idx="2"/>
          </p:cNvCxnSpPr>
          <p:nvPr/>
        </p:nvCxnSpPr>
        <p:spPr>
          <a:xfrm flipH="1" flipV="1">
            <a:off x="4131675" y="3634482"/>
            <a:ext cx="1247135" cy="2031493"/>
          </a:xfrm>
          <a:prstGeom prst="straightConnector1">
            <a:avLst/>
          </a:prstGeom>
          <a:ln w="38100">
            <a:solidFill>
              <a:srgbClr val="62D84E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>
            <a:extLst>
              <a:ext uri="{FF2B5EF4-FFF2-40B4-BE49-F238E27FC236}">
                <a16:creationId xmlns:a16="http://schemas.microsoft.com/office/drawing/2014/main" id="{76CE2EA8-6873-2647-93E3-4D6D42653FD2}"/>
              </a:ext>
            </a:extLst>
          </p:cNvPr>
          <p:cNvSpPr txBox="1"/>
          <p:nvPr/>
        </p:nvSpPr>
        <p:spPr>
          <a:xfrm>
            <a:off x="5313252" y="6124302"/>
            <a:ext cx="1565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Web Browser</a:t>
            </a:r>
          </a:p>
        </p:txBody>
      </p:sp>
      <p:grpSp>
        <p:nvGrpSpPr>
          <p:cNvPr id="30" name="Group 29">
            <a:extLst>
              <a:ext uri="{FF2B5EF4-FFF2-40B4-BE49-F238E27FC236}">
                <a16:creationId xmlns:a16="http://schemas.microsoft.com/office/drawing/2014/main" id="{ECE2603F-44E4-44AF-6B55-8F9B8D74BAE8}"/>
              </a:ext>
            </a:extLst>
          </p:cNvPr>
          <p:cNvGrpSpPr/>
          <p:nvPr/>
        </p:nvGrpSpPr>
        <p:grpSpPr>
          <a:xfrm>
            <a:off x="5325364" y="2608494"/>
            <a:ext cx="1639580" cy="1025988"/>
            <a:chOff x="3453120" y="2961812"/>
            <a:chExt cx="1639580" cy="1025988"/>
          </a:xfrm>
        </p:grpSpPr>
        <p:sp>
          <p:nvSpPr>
            <p:cNvPr id="32" name="Rounded Rectangle 31">
              <a:extLst>
                <a:ext uri="{FF2B5EF4-FFF2-40B4-BE49-F238E27FC236}">
                  <a16:creationId xmlns:a16="http://schemas.microsoft.com/office/drawing/2014/main" id="{48361FE5-5253-2F98-A702-8D60C880F621}"/>
                </a:ext>
              </a:extLst>
            </p:cNvPr>
            <p:cNvSpPr/>
            <p:nvPr/>
          </p:nvSpPr>
          <p:spPr>
            <a:xfrm>
              <a:off x="3453120" y="2961812"/>
              <a:ext cx="1639580" cy="1025988"/>
            </a:xfrm>
            <a:prstGeom prst="roundRect">
              <a:avLst/>
            </a:prstGeom>
            <a:solidFill>
              <a:schemeClr val="bg1"/>
            </a:solidFill>
            <a:ln>
              <a:solidFill>
                <a:srgbClr val="62D84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r>
                <a:rPr lang="en-US" sz="1600" b="1" dirty="0">
                  <a:solidFill>
                    <a:srgbClr val="032D43"/>
                  </a:solidFill>
                </a:rPr>
                <a:t>Test Instance</a:t>
              </a:r>
            </a:p>
          </p:txBody>
        </p:sp>
        <p:pic>
          <p:nvPicPr>
            <p:cNvPr id="34" name="Graphic 33" descr="Server outline">
              <a:extLst>
                <a:ext uri="{FF2B5EF4-FFF2-40B4-BE49-F238E27FC236}">
                  <a16:creationId xmlns:a16="http://schemas.microsoft.com/office/drawing/2014/main" id="{7108A628-9CF0-9EBB-D177-9D980C890B7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3516833" y="3403600"/>
              <a:ext cx="419797" cy="419797"/>
            </a:xfrm>
            <a:prstGeom prst="rect">
              <a:avLst/>
            </a:prstGeom>
          </p:spPr>
        </p:pic>
        <p:pic>
          <p:nvPicPr>
            <p:cNvPr id="35" name="Graphic 34" descr="Database outline">
              <a:extLst>
                <a:ext uri="{FF2B5EF4-FFF2-40B4-BE49-F238E27FC236}">
                  <a16:creationId xmlns:a16="http://schemas.microsoft.com/office/drawing/2014/main" id="{34C16A29-07FD-67E9-AC2F-0E05701A9713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3884267" y="3415308"/>
              <a:ext cx="377965" cy="377965"/>
            </a:xfrm>
            <a:prstGeom prst="rect">
              <a:avLst/>
            </a:prstGeom>
          </p:spPr>
        </p:pic>
        <p:pic>
          <p:nvPicPr>
            <p:cNvPr id="37" name="Graphic 36" descr="Tools with solid fill">
              <a:extLst>
                <a:ext uri="{FF2B5EF4-FFF2-40B4-BE49-F238E27FC236}">
                  <a16:creationId xmlns:a16="http://schemas.microsoft.com/office/drawing/2014/main" id="{1E062835-23EF-A0FE-1016-872E0B6CA8C4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p:blipFill>
          <p:spPr>
            <a:xfrm>
              <a:off x="4682816" y="3445897"/>
              <a:ext cx="335202" cy="335202"/>
            </a:xfrm>
            <a:prstGeom prst="rect">
              <a:avLst/>
            </a:prstGeom>
          </p:spPr>
        </p:pic>
        <p:pic>
          <p:nvPicPr>
            <p:cNvPr id="38" name="Graphic 37" descr="Browser window outline">
              <a:extLst>
                <a:ext uri="{FF2B5EF4-FFF2-40B4-BE49-F238E27FC236}">
                  <a16:creationId xmlns:a16="http://schemas.microsoft.com/office/drawing/2014/main" id="{DE770B32-7F3C-A023-FD01-B62ADEC4D1EE}"/>
                </a:ext>
              </a:extLst>
            </p:cNvPr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0"/>
                </a:ext>
              </a:extLst>
            </a:blip>
            <a:stretch>
              <a:fillRect/>
            </a:stretch>
          </p:blipFill>
          <p:spPr>
            <a:xfrm>
              <a:off x="4228722" y="3404344"/>
              <a:ext cx="419798" cy="419798"/>
            </a:xfrm>
            <a:prstGeom prst="rect">
              <a:avLst/>
            </a:prstGeom>
          </p:spPr>
        </p:pic>
      </p:grpSp>
      <p:grpSp>
        <p:nvGrpSpPr>
          <p:cNvPr id="40" name="Group 39">
            <a:extLst>
              <a:ext uri="{FF2B5EF4-FFF2-40B4-BE49-F238E27FC236}">
                <a16:creationId xmlns:a16="http://schemas.microsoft.com/office/drawing/2014/main" id="{DF979C1A-BAC5-D788-3DEF-4635A1C96D5B}"/>
              </a:ext>
            </a:extLst>
          </p:cNvPr>
          <p:cNvGrpSpPr/>
          <p:nvPr/>
        </p:nvGrpSpPr>
        <p:grpSpPr>
          <a:xfrm>
            <a:off x="7338843" y="2608494"/>
            <a:ext cx="1639580" cy="1025988"/>
            <a:chOff x="3453120" y="2961812"/>
            <a:chExt cx="1639580" cy="1025988"/>
          </a:xfrm>
        </p:grpSpPr>
        <p:sp>
          <p:nvSpPr>
            <p:cNvPr id="41" name="Rounded Rectangle 40">
              <a:extLst>
                <a:ext uri="{FF2B5EF4-FFF2-40B4-BE49-F238E27FC236}">
                  <a16:creationId xmlns:a16="http://schemas.microsoft.com/office/drawing/2014/main" id="{1DB9589D-D286-3DC4-D2E5-EEAF11E95898}"/>
                </a:ext>
              </a:extLst>
            </p:cNvPr>
            <p:cNvSpPr/>
            <p:nvPr/>
          </p:nvSpPr>
          <p:spPr>
            <a:xfrm>
              <a:off x="3453120" y="2961812"/>
              <a:ext cx="1639580" cy="1025988"/>
            </a:xfrm>
            <a:prstGeom prst="roundRect">
              <a:avLst/>
            </a:prstGeom>
            <a:solidFill>
              <a:schemeClr val="bg1"/>
            </a:solidFill>
            <a:ln>
              <a:solidFill>
                <a:srgbClr val="62D84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r>
                <a:rPr lang="en-US" sz="1600" b="1" dirty="0">
                  <a:solidFill>
                    <a:srgbClr val="032D43"/>
                  </a:solidFill>
                </a:rPr>
                <a:t>Dev Instance</a:t>
              </a:r>
            </a:p>
          </p:txBody>
        </p:sp>
        <p:pic>
          <p:nvPicPr>
            <p:cNvPr id="44" name="Graphic 43" descr="Server outline">
              <a:extLst>
                <a:ext uri="{FF2B5EF4-FFF2-40B4-BE49-F238E27FC236}">
                  <a16:creationId xmlns:a16="http://schemas.microsoft.com/office/drawing/2014/main" id="{143BD43D-450F-1CE4-B505-F85B7521CB2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3516833" y="3403600"/>
              <a:ext cx="419797" cy="419797"/>
            </a:xfrm>
            <a:prstGeom prst="rect">
              <a:avLst/>
            </a:prstGeom>
          </p:spPr>
        </p:pic>
        <p:pic>
          <p:nvPicPr>
            <p:cNvPr id="45" name="Graphic 44" descr="Database outline">
              <a:extLst>
                <a:ext uri="{FF2B5EF4-FFF2-40B4-BE49-F238E27FC236}">
                  <a16:creationId xmlns:a16="http://schemas.microsoft.com/office/drawing/2014/main" id="{8CC63604-C952-08DF-EBAD-C39BAFAC4FCF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3884267" y="3415308"/>
              <a:ext cx="377965" cy="377965"/>
            </a:xfrm>
            <a:prstGeom prst="rect">
              <a:avLst/>
            </a:prstGeom>
          </p:spPr>
        </p:pic>
        <p:pic>
          <p:nvPicPr>
            <p:cNvPr id="46" name="Graphic 45" descr="Tools with solid fill">
              <a:extLst>
                <a:ext uri="{FF2B5EF4-FFF2-40B4-BE49-F238E27FC236}">
                  <a16:creationId xmlns:a16="http://schemas.microsoft.com/office/drawing/2014/main" id="{CD69C3D4-49DD-2299-4867-0C1A3C8A6718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p:blipFill>
          <p:spPr>
            <a:xfrm>
              <a:off x="4682816" y="3445897"/>
              <a:ext cx="335202" cy="335202"/>
            </a:xfrm>
            <a:prstGeom prst="rect">
              <a:avLst/>
            </a:prstGeom>
          </p:spPr>
        </p:pic>
        <p:pic>
          <p:nvPicPr>
            <p:cNvPr id="47" name="Graphic 46" descr="Browser window outline">
              <a:extLst>
                <a:ext uri="{FF2B5EF4-FFF2-40B4-BE49-F238E27FC236}">
                  <a16:creationId xmlns:a16="http://schemas.microsoft.com/office/drawing/2014/main" id="{1318FE17-22F7-7F6F-3FD3-9381E2B8D2A4}"/>
                </a:ext>
              </a:extLst>
            </p:cNvPr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0"/>
                </a:ext>
              </a:extLst>
            </a:blip>
            <a:stretch>
              <a:fillRect/>
            </a:stretch>
          </p:blipFill>
          <p:spPr>
            <a:xfrm>
              <a:off x="4228722" y="3404344"/>
              <a:ext cx="419798" cy="419798"/>
            </a:xfrm>
            <a:prstGeom prst="rect">
              <a:avLst/>
            </a:prstGeom>
          </p:spPr>
        </p:pic>
      </p:grp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D93F3427-923F-FFB1-5FAD-B55C862B811D}"/>
              </a:ext>
            </a:extLst>
          </p:cNvPr>
          <p:cNvCxnSpPr>
            <a:cxnSpLocks/>
            <a:stCxn id="31" idx="0"/>
            <a:endCxn id="32" idx="2"/>
          </p:cNvCxnSpPr>
          <p:nvPr/>
        </p:nvCxnSpPr>
        <p:spPr>
          <a:xfrm flipV="1">
            <a:off x="6096000" y="3634482"/>
            <a:ext cx="49154" cy="1314303"/>
          </a:xfrm>
          <a:prstGeom prst="straightConnector1">
            <a:avLst/>
          </a:prstGeom>
          <a:ln w="38100">
            <a:solidFill>
              <a:srgbClr val="62D84E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>
            <a:extLst>
              <a:ext uri="{FF2B5EF4-FFF2-40B4-BE49-F238E27FC236}">
                <a16:creationId xmlns:a16="http://schemas.microsoft.com/office/drawing/2014/main" id="{DDB57100-0ECC-966F-DC41-2AFE7C5CECDE}"/>
              </a:ext>
            </a:extLst>
          </p:cNvPr>
          <p:cNvCxnSpPr>
            <a:cxnSpLocks/>
            <a:stCxn id="31" idx="3"/>
            <a:endCxn id="41" idx="2"/>
          </p:cNvCxnSpPr>
          <p:nvPr/>
        </p:nvCxnSpPr>
        <p:spPr>
          <a:xfrm flipV="1">
            <a:off x="6813189" y="3634482"/>
            <a:ext cx="1345444" cy="2031493"/>
          </a:xfrm>
          <a:prstGeom prst="straightConnector1">
            <a:avLst/>
          </a:prstGeom>
          <a:ln w="38100">
            <a:solidFill>
              <a:srgbClr val="62D84E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TextBox 59">
            <a:extLst>
              <a:ext uri="{FF2B5EF4-FFF2-40B4-BE49-F238E27FC236}">
                <a16:creationId xmlns:a16="http://schemas.microsoft.com/office/drawing/2014/main" id="{029D30BE-D85F-36D7-0ADC-EDB2309BC2AC}"/>
              </a:ext>
            </a:extLst>
          </p:cNvPr>
          <p:cNvSpPr txBox="1"/>
          <p:nvPr/>
        </p:nvSpPr>
        <p:spPr>
          <a:xfrm>
            <a:off x="476499" y="5479640"/>
            <a:ext cx="4082521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itchFamily="2" charset="2"/>
              <a:buChar char=""/>
            </a:pPr>
            <a:r>
              <a: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https://mycompany-prod.service-now.com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itchFamily="2" charset="2"/>
              <a:buChar char=""/>
            </a:pPr>
            <a:r>
              <a: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https://mycompany-test.service-now.com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itchFamily="2" charset="2"/>
              <a:buChar char=""/>
            </a:pPr>
            <a:r>
              <a: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https://mycompany-dev.service-now.com</a:t>
            </a:r>
          </a:p>
        </p:txBody>
      </p:sp>
    </p:spTree>
    <p:extLst>
      <p:ext uri="{BB962C8B-B14F-4D97-AF65-F5344CB8AC3E}">
        <p14:creationId xmlns:p14="http://schemas.microsoft.com/office/powerpoint/2010/main" val="939618952"/>
      </p:ext>
    </p:extLst>
  </p:cSld>
  <p:clrMapOvr>
    <a:masterClrMapping/>
  </p:clrMapOvr>
</p:sld>
</file>

<file path=ppt/theme/theme1.xml><?xml version="1.0" encoding="utf-8"?>
<a:theme xmlns:a="http://schemas.openxmlformats.org/drawingml/2006/main" name="WelcomeDoc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FBDCB38D-89A7-4028-9490-C6CFD8B9ACEE}" vid="{AD1CAB8A-25D8-47C1-9714-E89BAB2EE49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WelcomeDoc</Template>
  <TotalTime>75655</TotalTime>
  <Words>960</Words>
  <Application>Microsoft Macintosh PowerPoint</Application>
  <PresentationFormat>Widescreen</PresentationFormat>
  <Paragraphs>140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Symbol</vt:lpstr>
      <vt:lpstr>WelcomeDoc</vt:lpstr>
      <vt:lpstr>Let’s Login!</vt:lpstr>
      <vt:lpstr>Agenda</vt:lpstr>
      <vt:lpstr>ServiceNow Platform</vt:lpstr>
      <vt:lpstr>ServiceNow Platform</vt:lpstr>
      <vt:lpstr>ServiceNow Platform</vt:lpstr>
      <vt:lpstr>ServiceNow Instance</vt:lpstr>
      <vt:lpstr>ServiceNow Instance</vt:lpstr>
      <vt:lpstr>ServiceNow Instance</vt:lpstr>
      <vt:lpstr>ServiceNow Instance</vt:lpstr>
      <vt:lpstr>Applications and Workflows</vt:lpstr>
      <vt:lpstr>Applications and Workflows</vt:lpstr>
      <vt:lpstr>End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Lesson 2:  ServiceNow Platform Overview</dc:title>
  <dc:subject/>
  <dc:creator>Jeffery Thies</dc:creator>
  <cp:keywords/>
  <dc:description/>
  <cp:lastModifiedBy>Jeffery Thies</cp:lastModifiedBy>
  <cp:revision>372</cp:revision>
  <dcterms:created xsi:type="dcterms:W3CDTF">2021-11-19T01:05:28Z</dcterms:created>
  <dcterms:modified xsi:type="dcterms:W3CDTF">2022-11-17T22:16:07Z</dcterms:modified>
  <cp:category/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f42aa342-8706-4288-bd11-ebb85995028c_Enabled">
    <vt:lpwstr>True</vt:lpwstr>
  </property>
  <property fmtid="{D5CDD505-2E9C-101B-9397-08002B2CF9AE}" pid="3" name="MSIP_Label_f42aa342-8706-4288-bd11-ebb85995028c_SiteId">
    <vt:lpwstr>72f988bf-86f1-41af-91ab-2d7cd011db47</vt:lpwstr>
  </property>
  <property fmtid="{D5CDD505-2E9C-101B-9397-08002B2CF9AE}" pid="4" name="MSIP_Label_f42aa342-8706-4288-bd11-ebb85995028c_Owner">
    <vt:lpwstr>rogh@microsoft.com</vt:lpwstr>
  </property>
  <property fmtid="{D5CDD505-2E9C-101B-9397-08002B2CF9AE}" pid="5" name="MSIP_Label_f42aa342-8706-4288-bd11-ebb85995028c_SetDate">
    <vt:lpwstr>2018-02-05T19:56:32.6740186Z</vt:lpwstr>
  </property>
  <property fmtid="{D5CDD505-2E9C-101B-9397-08002B2CF9AE}" pid="6" name="MSIP_Label_f42aa342-8706-4288-bd11-ebb85995028c_Name">
    <vt:lpwstr>General</vt:lpwstr>
  </property>
  <property fmtid="{D5CDD505-2E9C-101B-9397-08002B2CF9AE}" pid="7" name="MSIP_Label_f42aa342-8706-4288-bd11-ebb85995028c_Application">
    <vt:lpwstr>Microsoft Azure Information Protection</vt:lpwstr>
  </property>
  <property fmtid="{D5CDD505-2E9C-101B-9397-08002B2CF9AE}" pid="8" name="MSIP_Label_f42aa342-8706-4288-bd11-ebb85995028c_Extended_MSFT_Method">
    <vt:lpwstr>Automatic</vt:lpwstr>
  </property>
</Properties>
</file>