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3" r:id="rId2"/>
    <p:sldId id="285" r:id="rId3"/>
    <p:sldId id="283" r:id="rId4"/>
    <p:sldId id="287" r:id="rId5"/>
    <p:sldId id="288" r:id="rId6"/>
    <p:sldId id="289" r:id="rId7"/>
    <p:sldId id="286" r:id="rId8"/>
    <p:sldId id="290" r:id="rId9"/>
    <p:sldId id="291" r:id="rId10"/>
    <p:sldId id="293" r:id="rId11"/>
    <p:sldId id="294" r:id="rId12"/>
    <p:sldId id="295" r:id="rId13"/>
    <p:sldId id="296" r:id="rId14"/>
    <p:sldId id="297" r:id="rId15"/>
    <p:sldId id="298" r:id="rId16"/>
    <p:sldId id="29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273"/>
            <p14:sldId id="285"/>
            <p14:sldId id="283"/>
            <p14:sldId id="287"/>
            <p14:sldId id="288"/>
            <p14:sldId id="289"/>
            <p14:sldId id="286"/>
            <p14:sldId id="290"/>
            <p14:sldId id="291"/>
            <p14:sldId id="293"/>
            <p14:sldId id="294"/>
            <p14:sldId id="295"/>
            <p14:sldId id="296"/>
            <p14:sldId id="297"/>
            <p14:sldId id="298"/>
            <p14:sldId id="29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D84E"/>
    <a:srgbClr val="032D43"/>
    <a:srgbClr val="5680E9"/>
    <a:srgbClr val="1DA0C3"/>
    <a:srgbClr val="EEEEEE"/>
    <a:srgbClr val="C1C8E4"/>
    <a:srgbClr val="8860D0"/>
    <a:srgbClr val="5AB9EA"/>
    <a:srgbClr val="84CEEB"/>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07" autoAdjust="0"/>
    <p:restoredTop sz="65775" autoAdjust="0"/>
  </p:normalViewPr>
  <p:slideViewPr>
    <p:cSldViewPr snapToGrid="0">
      <p:cViewPr varScale="1">
        <p:scale>
          <a:sx n="79" d="100"/>
          <a:sy n="79" d="100"/>
        </p:scale>
        <p:origin x="2080" y="184"/>
      </p:cViewPr>
      <p:guideLst>
        <p:guide orient="horz" pos="2160"/>
        <p:guide pos="3840"/>
      </p:guideLst>
    </p:cSldViewPr>
  </p:slideViewPr>
  <p:notesTextViewPr>
    <p:cViewPr>
      <p:scale>
        <a:sx n="1" d="1"/>
        <a:sy n="1" d="1"/>
      </p:scale>
      <p:origin x="0" y="0"/>
    </p:cViewPr>
  </p:notesTextViewPr>
  <p:notesViewPr>
    <p:cSldViewPr snapToGrid="0">
      <p:cViewPr>
        <p:scale>
          <a:sx n="200" d="100"/>
          <a:sy n="200" d="100"/>
        </p:scale>
        <p:origin x="1440" y="1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3/14/22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6738" y="1143000"/>
            <a:ext cx="3184525" cy="1790700"/>
          </a:xfrm>
        </p:spPr>
      </p:sp>
      <p:sp>
        <p:nvSpPr>
          <p:cNvPr id="3" name="Notes Placeholder 2"/>
          <p:cNvSpPr>
            <a:spLocks noGrp="1"/>
          </p:cNvSpPr>
          <p:nvPr>
            <p:ph type="body" idx="1"/>
          </p:nvPr>
        </p:nvSpPr>
        <p:spPr>
          <a:xfrm>
            <a:off x="622300" y="3065462"/>
            <a:ext cx="5486400" cy="5081588"/>
          </a:xfrm>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2370055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dared to dream.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What if IT services were designed and delivered in a way that allowed businesspeople to solve business problems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Is it possible to build a platform where interacting with IT services is intuitive, well-delivered, and enjoyable to work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Let’s outsource the entire IT Department to the cloud and say goodbye to the Nick Burns IT guys of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ServiceNow is your company’s IT department in the cloud!  That’s it’s why!  It’s reason for being!</a:t>
            </a:r>
          </a:p>
        </p:txBody>
      </p:sp>
      <p:sp>
        <p:nvSpPr>
          <p:cNvPr id="4" name="Slide Number Placeholder 3"/>
          <p:cNvSpPr>
            <a:spLocks noGrp="1"/>
          </p:cNvSpPr>
          <p:nvPr>
            <p:ph type="sldNum" sz="quarter" idx="5"/>
          </p:nvPr>
        </p:nvSpPr>
        <p:spPr/>
        <p:txBody>
          <a:bodyPr/>
          <a:lstStyle/>
          <a:p>
            <a:fld id="{DF61EA0F-A667-4B49-8422-0062BC55E249}" type="slidenum">
              <a:rPr lang="en-US" smtClean="0"/>
              <a:t>10</a:t>
            </a:fld>
            <a:endParaRPr lang="en-US"/>
          </a:p>
        </p:txBody>
      </p:sp>
    </p:spTree>
    <p:extLst>
      <p:ext uri="{BB962C8B-B14F-4D97-AF65-F5344CB8AC3E}">
        <p14:creationId xmlns:p14="http://schemas.microsoft.com/office/powerpoint/2010/main" val="4102804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 great idea!  But How.  How, ServiceNow?</a:t>
            </a:r>
          </a:p>
          <a:p>
            <a:endParaRPr lang="en-US" dirty="0"/>
          </a:p>
          <a:p>
            <a:r>
              <a:rPr lang="en-US" dirty="0"/>
              <a:t>The Now Platform is a cloud-based Application Platform as a Service (APaaS) that provides the infrastructure, platform, and applications and workflows required to support a businesses IT needs.</a:t>
            </a:r>
          </a:p>
          <a:p>
            <a:endParaRPr lang="en-US" dirty="0"/>
          </a:p>
          <a:p>
            <a:r>
              <a:rPr lang="en-US" dirty="0"/>
              <a:t>Businesspeople can connect to and utilize the platform from their PC’s or mobile devices.  </a:t>
            </a:r>
          </a:p>
        </p:txBody>
      </p:sp>
      <p:sp>
        <p:nvSpPr>
          <p:cNvPr id="4" name="Slide Number Placeholder 3"/>
          <p:cNvSpPr>
            <a:spLocks noGrp="1"/>
          </p:cNvSpPr>
          <p:nvPr>
            <p:ph type="sldNum" sz="quarter" idx="5"/>
          </p:nvPr>
        </p:nvSpPr>
        <p:spPr/>
        <p:txBody>
          <a:bodyPr/>
          <a:lstStyle/>
          <a:p>
            <a:fld id="{DF61EA0F-A667-4B49-8422-0062BC55E249}" type="slidenum">
              <a:rPr lang="en-US" smtClean="0"/>
              <a:t>11</a:t>
            </a:fld>
            <a:endParaRPr lang="en-US"/>
          </a:p>
        </p:txBody>
      </p:sp>
    </p:spTree>
    <p:extLst>
      <p:ext uri="{BB962C8B-B14F-4D97-AF65-F5344CB8AC3E}">
        <p14:creationId xmlns:p14="http://schemas.microsoft.com/office/powerpoint/2010/main" val="2647672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ServiceNow’s infrastructure includes all the Compute Resources.</a:t>
            </a:r>
          </a:p>
          <a:p>
            <a:endParaRPr lang="en-US" dirty="0"/>
          </a:p>
          <a:p>
            <a:r>
              <a:rPr lang="en-US" dirty="0"/>
              <a:t>It also includes the Security, both physical and virtual, secured via multiple technologies and continually audited and certified by third-party security organizations.</a:t>
            </a:r>
          </a:p>
          <a:p>
            <a:endParaRPr lang="en-US" dirty="0"/>
          </a:p>
          <a:p>
            <a:r>
              <a:rPr lang="en-US" dirty="0"/>
              <a:t>Redundancy and failover are also taken care of by the platform, with redundancy built into every layer from devices and network resources to paired datacenters that span the globe.</a:t>
            </a:r>
          </a:p>
          <a:p>
            <a:endParaRPr lang="en-US" dirty="0"/>
          </a:p>
          <a:p>
            <a:pPr marL="0" indent="0">
              <a:buFont typeface="Arial" panose="020B0604020202020204" pitchFamily="34" charset="0"/>
              <a:buNone/>
            </a:pPr>
            <a:r>
              <a:rPr lang="en-US" dirty="0"/>
              <a:t>Data backups are also included with 4 daily backups each week and 6 days of differential backups per week.</a:t>
            </a:r>
          </a:p>
        </p:txBody>
      </p:sp>
      <p:sp>
        <p:nvSpPr>
          <p:cNvPr id="4" name="Slide Number Placeholder 3"/>
          <p:cNvSpPr>
            <a:spLocks noGrp="1"/>
          </p:cNvSpPr>
          <p:nvPr>
            <p:ph type="sldNum" sz="quarter" idx="5"/>
          </p:nvPr>
        </p:nvSpPr>
        <p:spPr/>
        <p:txBody>
          <a:bodyPr/>
          <a:lstStyle/>
          <a:p>
            <a:fld id="{DF61EA0F-A667-4B49-8422-0062BC55E249}" type="slidenum">
              <a:rPr lang="en-US" smtClean="0"/>
              <a:t>12</a:t>
            </a:fld>
            <a:endParaRPr lang="en-US"/>
          </a:p>
        </p:txBody>
      </p:sp>
    </p:spTree>
    <p:extLst>
      <p:ext uri="{BB962C8B-B14F-4D97-AF65-F5344CB8AC3E}">
        <p14:creationId xmlns:p14="http://schemas.microsoft.com/office/powerpoint/2010/main" val="45409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platform is underpinned by a single enterprise-wide data model and database.  </a:t>
            </a:r>
          </a:p>
          <a:p>
            <a:endParaRPr lang="en-US" dirty="0"/>
          </a:p>
          <a:p>
            <a:r>
              <a:rPr lang="en-US" dirty="0"/>
              <a:t>It comes OOB with a robust data model and set of tables that can support most IT functions.</a:t>
            </a:r>
          </a:p>
          <a:p>
            <a:endParaRPr lang="en-US" dirty="0"/>
          </a:p>
          <a:p>
            <a:r>
              <a:rPr lang="en-US" dirty="0"/>
              <a:t>The platform also supports the ability to create your very own custom workflows or applications as needed.  All running atop a single source of data and seamlessly integrated into the platform.</a:t>
            </a:r>
          </a:p>
        </p:txBody>
      </p:sp>
      <p:sp>
        <p:nvSpPr>
          <p:cNvPr id="4" name="Slide Number Placeholder 3"/>
          <p:cNvSpPr>
            <a:spLocks noGrp="1"/>
          </p:cNvSpPr>
          <p:nvPr>
            <p:ph type="sldNum" sz="quarter" idx="5"/>
          </p:nvPr>
        </p:nvSpPr>
        <p:spPr/>
        <p:txBody>
          <a:bodyPr/>
          <a:lstStyle/>
          <a:p>
            <a:fld id="{DF61EA0F-A667-4B49-8422-0062BC55E249}" type="slidenum">
              <a:rPr lang="en-US" smtClean="0"/>
              <a:t>13</a:t>
            </a:fld>
            <a:endParaRPr lang="en-US"/>
          </a:p>
        </p:txBody>
      </p:sp>
    </p:spTree>
    <p:extLst>
      <p:ext uri="{BB962C8B-B14F-4D97-AF65-F5344CB8AC3E}">
        <p14:creationId xmlns:p14="http://schemas.microsoft.com/office/powerpoint/2010/main" val="256258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platform includes an amazingly broad range of applications and workflows, pre-built and ready to use.</a:t>
            </a:r>
          </a:p>
          <a:p>
            <a:endParaRPr lang="en-US" dirty="0"/>
          </a:p>
          <a:p>
            <a:r>
              <a:rPr lang="en-US" dirty="0"/>
              <a:t>ServiceNow categorizes applications functionally, based upon the type of work being supported.  The categories include IT Workflows, Employee Workflows, Customer Workflows, and Creator Workflows.  </a:t>
            </a:r>
          </a:p>
          <a:p>
            <a:endParaRPr lang="en-US" dirty="0"/>
          </a:p>
          <a:p>
            <a:r>
              <a:rPr lang="en-US" dirty="0"/>
              <a:t>Those categories are then subdivided into subcategories targeting the specific needs of the company.  This slide shows the number of applications in the parenthesis beside each subcategory.</a:t>
            </a:r>
          </a:p>
          <a:p>
            <a:endParaRPr lang="en-US" dirty="0"/>
          </a:p>
          <a:p>
            <a:r>
              <a:rPr lang="en-US" dirty="0"/>
              <a:t>And remember, if you can’t find an OOB application that supports your businesses unique requirements, you can build one yourself, right within the platform itself.</a:t>
            </a:r>
          </a:p>
        </p:txBody>
      </p:sp>
      <p:sp>
        <p:nvSpPr>
          <p:cNvPr id="4" name="Slide Number Placeholder 3"/>
          <p:cNvSpPr>
            <a:spLocks noGrp="1"/>
          </p:cNvSpPr>
          <p:nvPr>
            <p:ph type="sldNum" sz="quarter" idx="5"/>
          </p:nvPr>
        </p:nvSpPr>
        <p:spPr/>
        <p:txBody>
          <a:bodyPr/>
          <a:lstStyle/>
          <a:p>
            <a:fld id="{DF61EA0F-A667-4B49-8422-0062BC55E249}" type="slidenum">
              <a:rPr lang="en-US" smtClean="0"/>
              <a:t>14</a:t>
            </a:fld>
            <a:endParaRPr lang="en-US"/>
          </a:p>
        </p:txBody>
      </p:sp>
    </p:spTree>
    <p:extLst>
      <p:ext uri="{BB962C8B-B14F-4D97-AF65-F5344CB8AC3E}">
        <p14:creationId xmlns:p14="http://schemas.microsoft.com/office/powerpoint/2010/main" val="570061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an overview of How ServiceNow works.  Let’s end by looking at Where.  Where ServiceNow?</a:t>
            </a:r>
          </a:p>
          <a:p>
            <a:endParaRPr lang="en-US" dirty="0"/>
          </a:p>
          <a:p>
            <a:r>
              <a:rPr lang="en-US" dirty="0"/>
              <a:t>The company’s is based out of Santa Clara, CA, but has offices and employees spread across the globe including:  (READ SLIDE)</a:t>
            </a:r>
          </a:p>
          <a:p>
            <a:endParaRPr lang="en-US" dirty="0"/>
          </a:p>
          <a:p>
            <a:r>
              <a:rPr lang="en-US" dirty="0"/>
              <a:t>The datacenters that support the platform and its redundancy are spread throughout: (READ BOLD LOCATIONS)</a:t>
            </a:r>
          </a:p>
        </p:txBody>
      </p:sp>
      <p:sp>
        <p:nvSpPr>
          <p:cNvPr id="4" name="Slide Number Placeholder 3"/>
          <p:cNvSpPr>
            <a:spLocks noGrp="1"/>
          </p:cNvSpPr>
          <p:nvPr>
            <p:ph type="sldNum" sz="quarter" idx="5"/>
          </p:nvPr>
        </p:nvSpPr>
        <p:spPr/>
        <p:txBody>
          <a:bodyPr/>
          <a:lstStyle/>
          <a:p>
            <a:fld id="{DF61EA0F-A667-4B49-8422-0062BC55E249}" type="slidenum">
              <a:rPr lang="en-US" smtClean="0"/>
              <a:t>15</a:t>
            </a:fld>
            <a:endParaRPr lang="en-US"/>
          </a:p>
        </p:txBody>
      </p:sp>
    </p:spTree>
    <p:extLst>
      <p:ext uri="{BB962C8B-B14F-4D97-AF65-F5344CB8AC3E}">
        <p14:creationId xmlns:p14="http://schemas.microsoft.com/office/powerpoint/2010/main" val="2705772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it, Who, What, Where, When, Why, and How ServiceNow.</a:t>
            </a:r>
          </a:p>
          <a:p>
            <a:endParaRPr lang="en-US" dirty="0"/>
          </a:p>
          <a:p>
            <a:r>
              <a:rPr lang="en-US" dirty="0"/>
              <a:t>Now, let’s attempt a single-sentence answer to the original question, What is ServiceNow?</a:t>
            </a:r>
          </a:p>
          <a:p>
            <a:endParaRPr lang="en-US" dirty="0"/>
          </a:p>
          <a:p>
            <a:r>
              <a:rPr lang="en-US" dirty="0"/>
              <a:t>(READ DEFINITION)</a:t>
            </a:r>
          </a:p>
          <a:p>
            <a:endParaRPr lang="en-US" dirty="0"/>
          </a:p>
          <a:p>
            <a:r>
              <a:rPr lang="en-US" dirty="0"/>
              <a:t>If you’ve found this video helpful, let us know with a thumbs up and subscribe to the channel.</a:t>
            </a:r>
          </a:p>
          <a:p>
            <a:endParaRPr lang="en-US" dirty="0"/>
          </a:p>
          <a:p>
            <a:r>
              <a:rPr lang="en-US" dirty="0"/>
              <a:t>We’d love to hear you definition of ServiceNow!  Maybe we missed something and can improve ours.  Tell us what you think in a comment!  </a:t>
            </a:r>
          </a:p>
          <a:p>
            <a:endParaRPr lang="en-US" dirty="0"/>
          </a:p>
          <a:p>
            <a:r>
              <a:rPr lang="en-US" dirty="0"/>
              <a:t>But remember, keep it simple!  ServiceNowSimple!</a:t>
            </a:r>
          </a:p>
        </p:txBody>
      </p:sp>
      <p:sp>
        <p:nvSpPr>
          <p:cNvPr id="4" name="Slide Number Placeholder 3"/>
          <p:cNvSpPr>
            <a:spLocks noGrp="1"/>
          </p:cNvSpPr>
          <p:nvPr>
            <p:ph type="sldNum" sz="quarter" idx="5"/>
          </p:nvPr>
        </p:nvSpPr>
        <p:spPr/>
        <p:txBody>
          <a:bodyPr/>
          <a:lstStyle/>
          <a:p>
            <a:fld id="{DF61EA0F-A667-4B49-8422-0062BC55E249}" type="slidenum">
              <a:rPr lang="en-US" smtClean="0"/>
              <a:t>16</a:t>
            </a:fld>
            <a:endParaRPr lang="en-US"/>
          </a:p>
        </p:txBody>
      </p:sp>
    </p:spTree>
    <p:extLst>
      <p:ext uri="{BB962C8B-B14F-4D97-AF65-F5344CB8AC3E}">
        <p14:creationId xmlns:p14="http://schemas.microsoft.com/office/powerpoint/2010/main" val="3817177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Hey, it’s Jeff Thies here from ServiceNowSimple where we help you understand the ins-and-outs of ServiceNow, keeping it simple all the way.</a:t>
            </a:r>
          </a:p>
          <a:p>
            <a:endParaRPr lang="en-US" dirty="0"/>
          </a:p>
          <a:p>
            <a:r>
              <a:rPr lang="en-US" dirty="0"/>
              <a:t>If you’ve watched any of our videos, you’ve heard me say that before.  In fact, it’s sort of become the go-to tagline for the ServiceNowSimple YouTube channel where we’re all about answering ServiceNow related questions in a manner that is simple and easy to understand.</a:t>
            </a:r>
          </a:p>
          <a:p>
            <a:endParaRPr lang="en-US" dirty="0"/>
          </a:p>
          <a:p>
            <a:r>
              <a:rPr lang="en-US" dirty="0"/>
              <a:t>But what if the Service-Now related question is, What is ServiceNow?  We answer that question in this video short. (STOP)</a:t>
            </a:r>
          </a:p>
          <a:p>
            <a:endParaRPr lang="en-US" dirty="0"/>
          </a:p>
          <a:p>
            <a:r>
              <a:rPr lang="en-US" dirty="0"/>
              <a:t>There’s a phrase from a poem written by Rudyard Kipling that I love.  It goes:  (READ POEM)</a:t>
            </a:r>
          </a:p>
          <a:p>
            <a:endParaRPr lang="en-US" dirty="0"/>
          </a:p>
          <a:p>
            <a:r>
              <a:rPr lang="en-US" dirty="0"/>
              <a:t>Let’s take a look at Who, What, Where, When, Why and How to come to a conclusion on What is ServiceNow.  And we’ll start with Who.</a:t>
            </a:r>
          </a:p>
          <a:p>
            <a:endParaRPr lang="en-US" dirty="0"/>
          </a:p>
          <a:p>
            <a:endParaRPr lang="en-US" dirty="0"/>
          </a:p>
        </p:txBody>
      </p:sp>
      <p:sp>
        <p:nvSpPr>
          <p:cNvPr id="4" name="Slide Number Placeholder 3"/>
          <p:cNvSpPr>
            <a:spLocks noGrp="1"/>
          </p:cNvSpPr>
          <p:nvPr>
            <p:ph type="sldNum" sz="quarter" idx="5"/>
          </p:nvPr>
        </p:nvSpPr>
        <p:spPr/>
        <p:txBody>
          <a:bodyPr/>
          <a:lstStyle/>
          <a:p>
            <a:fld id="{DF61EA0F-A667-4B49-8422-0062BC55E249}" type="slidenum">
              <a:rPr lang="en-US" smtClean="0"/>
              <a:t>2</a:t>
            </a:fld>
            <a:endParaRPr lang="en-US"/>
          </a:p>
        </p:txBody>
      </p:sp>
    </p:spTree>
    <p:extLst>
      <p:ext uri="{BB962C8B-B14F-4D97-AF65-F5344CB8AC3E}">
        <p14:creationId xmlns:p14="http://schemas.microsoft.com/office/powerpoint/2010/main" val="90661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we’ll start with Who.  Who is ServiceNow?  It’s their employees.  Over 17,000 people across the globe.  And apparently, the like their jobs!  </a:t>
            </a:r>
          </a:p>
          <a:p>
            <a:endParaRPr lang="en-US" dirty="0"/>
          </a:p>
          <a:p>
            <a:r>
              <a:rPr lang="en-US" dirty="0"/>
              <a:t>In 2022 ServiceNow was recognized as one of Glassdoor’s Best Places to Work, both in the United States and the UK.</a:t>
            </a:r>
          </a:p>
          <a:p>
            <a:endParaRPr lang="en-US" dirty="0"/>
          </a:p>
          <a:p>
            <a:r>
              <a:rPr lang="en-US" dirty="0"/>
              <a:t>In 2021, ServiceNow was one of FORTUNE magazine’s World’s Most Admired Companies, Future 50 Companies, and 100 Best Companies to Work For.</a:t>
            </a:r>
          </a:p>
          <a:p>
            <a:endParaRPr lang="en-US" dirty="0"/>
          </a:p>
          <a:p>
            <a:endParaRPr lang="en-US" dirty="0"/>
          </a:p>
        </p:txBody>
      </p:sp>
      <p:sp>
        <p:nvSpPr>
          <p:cNvPr id="4" name="Slide Number Placeholder 3"/>
          <p:cNvSpPr>
            <a:spLocks noGrp="1"/>
          </p:cNvSpPr>
          <p:nvPr>
            <p:ph type="sldNum" sz="quarter" idx="5"/>
          </p:nvPr>
        </p:nvSpPr>
        <p:spPr/>
        <p:txBody>
          <a:bodyPr/>
          <a:lstStyle/>
          <a:p>
            <a:fld id="{DF61EA0F-A667-4B49-8422-0062BC55E249}" type="slidenum">
              <a:rPr lang="en-US" smtClean="0"/>
              <a:t>3</a:t>
            </a:fld>
            <a:endParaRPr lang="en-US"/>
          </a:p>
        </p:txBody>
      </p:sp>
    </p:spTree>
    <p:extLst>
      <p:ext uri="{BB962C8B-B14F-4D97-AF65-F5344CB8AC3E}">
        <p14:creationId xmlns:p14="http://schemas.microsoft.com/office/powerpoint/2010/main" val="94412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ServiceNow is also it’s Customers.  The company targets mid to large-enterprises and its customers include the likes of (NAME THE COMPANIES)</a:t>
            </a:r>
          </a:p>
        </p:txBody>
      </p:sp>
      <p:sp>
        <p:nvSpPr>
          <p:cNvPr id="4" name="Slide Number Placeholder 3"/>
          <p:cNvSpPr>
            <a:spLocks noGrp="1"/>
          </p:cNvSpPr>
          <p:nvPr>
            <p:ph type="sldNum" sz="quarter" idx="5"/>
          </p:nvPr>
        </p:nvSpPr>
        <p:spPr/>
        <p:txBody>
          <a:bodyPr/>
          <a:lstStyle/>
          <a:p>
            <a:fld id="{DF61EA0F-A667-4B49-8422-0062BC55E249}" type="slidenum">
              <a:rPr lang="en-US" smtClean="0"/>
              <a:t>4</a:t>
            </a:fld>
            <a:endParaRPr lang="en-US"/>
          </a:p>
        </p:txBody>
      </p:sp>
    </p:spTree>
    <p:extLst>
      <p:ext uri="{BB962C8B-B14F-4D97-AF65-F5344CB8AC3E}">
        <p14:creationId xmlns:p14="http://schemas.microsoft.com/office/powerpoint/2010/main" val="225541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else is ServiceNow?  It’s Bill McDermott, who currently servers as the CEO.  In his former position, Bill was the CEO of SAP where he grew that companies market value from $39 billion to $156 billion.</a:t>
            </a:r>
          </a:p>
        </p:txBody>
      </p:sp>
      <p:sp>
        <p:nvSpPr>
          <p:cNvPr id="4" name="Slide Number Placeholder 3"/>
          <p:cNvSpPr>
            <a:spLocks noGrp="1"/>
          </p:cNvSpPr>
          <p:nvPr>
            <p:ph type="sldNum" sz="quarter" idx="5"/>
          </p:nvPr>
        </p:nvSpPr>
        <p:spPr/>
        <p:txBody>
          <a:bodyPr/>
          <a:lstStyle/>
          <a:p>
            <a:fld id="{DF61EA0F-A667-4B49-8422-0062BC55E249}" type="slidenum">
              <a:rPr lang="en-US" smtClean="0"/>
              <a:t>5</a:t>
            </a:fld>
            <a:endParaRPr lang="en-US"/>
          </a:p>
        </p:txBody>
      </p:sp>
    </p:spTree>
    <p:extLst>
      <p:ext uri="{BB962C8B-B14F-4D97-AF65-F5344CB8AC3E}">
        <p14:creationId xmlns:p14="http://schemas.microsoft.com/office/powerpoint/2010/main" val="2637590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ServiceNow is Fred Luddy, founder and current chairman of the company's board of directors.  Fred was born in New Castle, IN and attended Indiana University.  Fred loved to program!  In fact, he loved it so much, he couldn’t pull himself away from his keyboard long enough to attend classes, so he eventually dropped out of college.  He eventually worked his way up to becoming the CTO of a company named Peregrine Systems.  Unfortunately, that company went bankrupt due to an incident involving accounting fraud and Fred lost his job and a great deal of this wealth.  </a:t>
            </a:r>
          </a:p>
        </p:txBody>
      </p:sp>
      <p:sp>
        <p:nvSpPr>
          <p:cNvPr id="4" name="Slide Number Placeholder 3"/>
          <p:cNvSpPr>
            <a:spLocks noGrp="1"/>
          </p:cNvSpPr>
          <p:nvPr>
            <p:ph type="sldNum" sz="quarter" idx="5"/>
          </p:nvPr>
        </p:nvSpPr>
        <p:spPr/>
        <p:txBody>
          <a:bodyPr/>
          <a:lstStyle/>
          <a:p>
            <a:fld id="{DF61EA0F-A667-4B49-8422-0062BC55E249}" type="slidenum">
              <a:rPr lang="en-US" smtClean="0"/>
              <a:t>6</a:t>
            </a:fld>
            <a:endParaRPr lang="en-US"/>
          </a:p>
        </p:txBody>
      </p:sp>
    </p:spTree>
    <p:extLst>
      <p:ext uri="{BB962C8B-B14F-4D97-AF65-F5344CB8AC3E}">
        <p14:creationId xmlns:p14="http://schemas.microsoft.com/office/powerpoint/2010/main" val="1034585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that’s enough of Who.  Let’s look at When.  When is ServiceNow?  </a:t>
            </a:r>
          </a:p>
          <a:p>
            <a:endParaRPr lang="en-US" dirty="0"/>
          </a:p>
          <a:p>
            <a:r>
              <a:rPr lang="en-US" dirty="0"/>
              <a:t>It all started in 2003, shortly after the bankruptcy of Peregrine Systems, when Fred founded a company named GlideSoft.</a:t>
            </a:r>
          </a:p>
          <a:p>
            <a:endParaRPr lang="en-US" dirty="0"/>
          </a:p>
          <a:p>
            <a:r>
              <a:rPr lang="en-US" dirty="0"/>
              <a:t>Then, 2006, when the company’s name was changed from GlideSoft to what we all know now as ServiceNow.</a:t>
            </a:r>
          </a:p>
          <a:p>
            <a:endParaRPr lang="en-US" dirty="0"/>
          </a:p>
          <a:p>
            <a:r>
              <a:rPr lang="en-US" dirty="0"/>
              <a:t>In 2012, ServiceNow became a publicly traded company under the ticker NOW.</a:t>
            </a:r>
          </a:p>
          <a:p>
            <a:endParaRPr lang="en-US" dirty="0"/>
          </a:p>
          <a:p>
            <a:r>
              <a:rPr lang="en-US" dirty="0"/>
              <a:t>2018, when ServiceNow is named #1 on FORBES magazine’s list of most innovative companies.</a:t>
            </a:r>
          </a:p>
          <a:p>
            <a:endParaRPr lang="en-US" dirty="0"/>
          </a:p>
          <a:p>
            <a:r>
              <a:rPr lang="en-US" dirty="0"/>
              <a:t>And 2019, when Bill McDermott is named as the company’s new CEO</a:t>
            </a:r>
          </a:p>
        </p:txBody>
      </p:sp>
      <p:sp>
        <p:nvSpPr>
          <p:cNvPr id="4" name="Slide Number Placeholder 3"/>
          <p:cNvSpPr>
            <a:spLocks noGrp="1"/>
          </p:cNvSpPr>
          <p:nvPr>
            <p:ph type="sldNum" sz="quarter" idx="5"/>
          </p:nvPr>
        </p:nvSpPr>
        <p:spPr/>
        <p:txBody>
          <a:bodyPr/>
          <a:lstStyle/>
          <a:p>
            <a:fld id="{DF61EA0F-A667-4B49-8422-0062BC55E249}" type="slidenum">
              <a:rPr lang="en-US" smtClean="0"/>
              <a:t>7</a:t>
            </a:fld>
            <a:endParaRPr lang="en-US"/>
          </a:p>
        </p:txBody>
      </p:sp>
    </p:spTree>
    <p:extLst>
      <p:ext uri="{BB962C8B-B14F-4D97-AF65-F5344CB8AC3E}">
        <p14:creationId xmlns:p14="http://schemas.microsoft.com/office/powerpoint/2010/main" val="590220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but Why?  Why ServiceNow?</a:t>
            </a:r>
          </a:p>
          <a:p>
            <a:endParaRPr lang="en-US" dirty="0"/>
          </a:p>
          <a:p>
            <a:r>
              <a:rPr lang="en-US" dirty="0"/>
              <a:t>For that, let’s watch a quick of one of my favorite skits from the American comedy series Saturday Night Live. (SHOW VIDEO)</a:t>
            </a:r>
          </a:p>
          <a:p>
            <a:endParaRPr lang="en-US" dirty="0"/>
          </a:p>
          <a:p>
            <a:r>
              <a:rPr lang="en-US" dirty="0"/>
              <a:t>I’ve been a member of Information Technology departments for over thirty years, and I’m embarrassed to say, there is a lot of truth in that skit.</a:t>
            </a:r>
          </a:p>
          <a:p>
            <a:endParaRPr lang="en-US" dirty="0"/>
          </a:p>
          <a:p>
            <a:r>
              <a:rPr lang="en-US" dirty="0"/>
              <a:t>I recently watched an interview where Fred Luddy was asked Why he had created ServiceNow.  What was his real motivation behind the company.  I loved what he said!</a:t>
            </a:r>
          </a:p>
          <a:p>
            <a:endParaRPr lang="en-US" dirty="0"/>
          </a:p>
          <a:p>
            <a:r>
              <a:rPr lang="en-US" dirty="0"/>
              <a:t>Fred explained that over the course of his career he had witnessed countless situations where IT, it’s processes, and staff had made intelligent businesspeople feel embarrassed and ignorant.  Much like we just saw with Nick Burns, your company's computer guy.</a:t>
            </a:r>
          </a:p>
          <a:p>
            <a:endParaRPr lang="en-US" dirty="0"/>
          </a:p>
          <a:p>
            <a:r>
              <a:rPr lang="en-US" dirty="0"/>
              <a:t>This infuriated Fred, and he set out to fix a problem that existed in nearly all mid to large companies.</a:t>
            </a:r>
          </a:p>
        </p:txBody>
      </p:sp>
      <p:sp>
        <p:nvSpPr>
          <p:cNvPr id="4" name="Slide Number Placeholder 3"/>
          <p:cNvSpPr>
            <a:spLocks noGrp="1"/>
          </p:cNvSpPr>
          <p:nvPr>
            <p:ph type="sldNum" sz="quarter" idx="5"/>
          </p:nvPr>
        </p:nvSpPr>
        <p:spPr/>
        <p:txBody>
          <a:bodyPr/>
          <a:lstStyle/>
          <a:p>
            <a:fld id="{DF61EA0F-A667-4B49-8422-0062BC55E249}" type="slidenum">
              <a:rPr lang="en-US" smtClean="0"/>
              <a:t>8</a:t>
            </a:fld>
            <a:endParaRPr lang="en-US"/>
          </a:p>
        </p:txBody>
      </p:sp>
    </p:spTree>
    <p:extLst>
      <p:ext uri="{BB962C8B-B14F-4D97-AF65-F5344CB8AC3E}">
        <p14:creationId xmlns:p14="http://schemas.microsoft.com/office/powerpoint/2010/main" val="3295924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most cases, IT departments do not produce revenue.  In fact, IT is an expense and oftentimes one of a company's greatest expenses.  The IT department exists solely to enable or enhance the ability of the revenue-producing businesspeople.  It’s a necessary evil!</a:t>
            </a:r>
          </a:p>
          <a:p>
            <a:endParaRPr lang="en-US" dirty="0"/>
          </a:p>
          <a:p>
            <a:r>
              <a:rPr lang="en-US" dirty="0"/>
              <a:t>To be successful, an exchange must occur between business operations and IT.  The exchange of a business problem or opportunity with an IT Solution or Service.  </a:t>
            </a:r>
          </a:p>
          <a:p>
            <a:endParaRPr lang="en-US" dirty="0"/>
          </a:p>
          <a:p>
            <a:r>
              <a:rPr lang="en-US" dirty="0"/>
              <a:t>Fred Luddy identified through his experience, that exchange was often frustrating, inefficient, or completely broken.  </a:t>
            </a:r>
          </a:p>
          <a:p>
            <a:endParaRPr lang="en-US" dirty="0"/>
          </a:p>
          <a:p>
            <a:r>
              <a:rPr lang="en-US" dirty="0"/>
              <a:t>Smart businesspeople had to explain, and often re-explain business problem to IT staffers that were normally more interested in the technology than solving the business problem.</a:t>
            </a:r>
          </a:p>
        </p:txBody>
      </p:sp>
      <p:sp>
        <p:nvSpPr>
          <p:cNvPr id="4" name="Slide Number Placeholder 3"/>
          <p:cNvSpPr>
            <a:spLocks noGrp="1"/>
          </p:cNvSpPr>
          <p:nvPr>
            <p:ph type="sldNum" sz="quarter" idx="5"/>
          </p:nvPr>
        </p:nvSpPr>
        <p:spPr/>
        <p:txBody>
          <a:bodyPr/>
          <a:lstStyle/>
          <a:p>
            <a:fld id="{DF61EA0F-A667-4B49-8422-0062BC55E249}" type="slidenum">
              <a:rPr lang="en-US" smtClean="0"/>
              <a:t>9</a:t>
            </a:fld>
            <a:endParaRPr lang="en-US"/>
          </a:p>
        </p:txBody>
      </p:sp>
    </p:spTree>
    <p:extLst>
      <p:ext uri="{BB962C8B-B14F-4D97-AF65-F5344CB8AC3E}">
        <p14:creationId xmlns:p14="http://schemas.microsoft.com/office/powerpoint/2010/main" val="218829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p:nvSpPr>
        <p:spPr>
          <a:xfrm>
            <a:off x="254950" y="262784"/>
            <a:ext cx="11682101" cy="6332433"/>
          </a:xfrm>
          <a:prstGeom prst="rect">
            <a:avLst/>
          </a:prstGeom>
          <a:solidFill>
            <a:srgbClr val="032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482807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032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4434" y="0"/>
            <a:ext cx="10749367" cy="1208868"/>
          </a:xfrm>
        </p:spPr>
        <p:txBody>
          <a:bodyPr anchor="b">
            <a:normAutofit/>
          </a:bodyPr>
          <a:lstStyle>
            <a:lvl1pP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8201" y="1825625"/>
            <a:ext cx="4167753" cy="4351338"/>
          </a:xfrm>
        </p:spPr>
        <p:txBody>
          <a:bodyPr lIns="0" tIns="0" rIns="0" bIns="0">
            <a:normAutofit/>
          </a:bodyPr>
          <a:lstStyle>
            <a:lvl1pPr marL="0" indent="0">
              <a:lnSpc>
                <a:spcPct val="130000"/>
              </a:lnSpc>
              <a:spcBef>
                <a:spcPts val="500"/>
              </a:spcBef>
              <a:spcAft>
                <a:spcPts val="1000"/>
              </a:spcAft>
              <a:buNone/>
              <a:defRPr sz="1600" baseline="0">
                <a:solidFill>
                  <a:srgbClr val="032D43"/>
                </a:solidFill>
              </a:defRPr>
            </a:lvl1pPr>
            <a:lvl2pPr>
              <a:lnSpc>
                <a:spcPct val="130000"/>
              </a:lnSpc>
              <a:spcBef>
                <a:spcPts val="500"/>
              </a:spcBef>
              <a:spcAft>
                <a:spcPts val="1000"/>
              </a:spcAft>
              <a:defRPr sz="1400" baseline="0">
                <a:solidFill>
                  <a:srgbClr val="032D43"/>
                </a:solidFill>
              </a:defRPr>
            </a:lvl2pPr>
            <a:lvl3pPr>
              <a:lnSpc>
                <a:spcPct val="130000"/>
              </a:lnSpc>
              <a:spcAft>
                <a:spcPts val="1000"/>
              </a:spcAft>
              <a:defRPr sz="1200" baseline="0">
                <a:solidFill>
                  <a:srgbClr val="032D43"/>
                </a:solidFill>
              </a:defRPr>
            </a:lvl3pPr>
            <a:lvl4pPr>
              <a:lnSpc>
                <a:spcPct val="130000"/>
              </a:lnSpc>
              <a:spcAft>
                <a:spcPts val="1000"/>
              </a:spcAft>
              <a:defRPr sz="1100" baseline="0">
                <a:solidFill>
                  <a:srgbClr val="032D43"/>
                </a:solidFill>
              </a:defRPr>
            </a:lvl4pPr>
            <a:lvl5pPr>
              <a:lnSpc>
                <a:spcPct val="130000"/>
              </a:lnSpc>
              <a:spcAft>
                <a:spcPts val="1000"/>
              </a:spcAft>
              <a:defRPr sz="1100" baseline="0">
                <a:solidFill>
                  <a:srgbClr val="032D4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baseline="0">
                <a:solidFill>
                  <a:schemeClr val="tx1">
                    <a:lumMod val="65000"/>
                    <a:lumOff val="35000"/>
                  </a:schemeClr>
                </a:solidFill>
              </a:defRPr>
            </a:lvl1pPr>
          </a:lstStyle>
          <a:p>
            <a:fld id="{8BEEBAAA-29B5-4AF5-BC5F-7E580C29002D}" type="datetimeFigureOut">
              <a:rPr lang="en-US" smtClean="0"/>
              <a:pPr/>
              <a:t>3/14/22</a:t>
            </a:fld>
            <a:endParaRPr lang="en-US"/>
          </a:p>
        </p:txBody>
      </p:sp>
      <p:sp>
        <p:nvSpPr>
          <p:cNvPr id="5" name="Footer Placeholder 4"/>
          <p:cNvSpPr>
            <a:spLocks noGrp="1"/>
          </p:cNvSpPr>
          <p:nvPr>
            <p:ph type="ftr" sz="quarter" idx="11"/>
          </p:nvPr>
        </p:nvSpPr>
        <p:spPr/>
        <p:txBody>
          <a:bodyPr/>
          <a:lstStyle>
            <a:lvl1pPr>
              <a:defRPr baseline="0">
                <a:solidFill>
                  <a:schemeClr val="tx1">
                    <a:lumMod val="65000"/>
                    <a:lumOff val="3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baseline="0">
                <a:solidFill>
                  <a:schemeClr val="tx1">
                    <a:lumMod val="65000"/>
                    <a:lumOff val="35000"/>
                  </a:schemeClr>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21858365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8BEEBAAA-29B5-4AF5-BC5F-7E580C29002D}" type="datetimeFigureOut">
              <a:rPr lang="en-US" smtClean="0"/>
              <a:pPr/>
              <a:t>3/14/22</a:t>
            </a:fld>
            <a:endParaRPr lang="en-US" dirty="0"/>
          </a:p>
        </p:txBody>
      </p:sp>
      <p:sp>
        <p:nvSpPr>
          <p:cNvPr id="5" name="Footer Placeholder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73" r:id="rId1"/>
    <p:sldLayoutId id="2147483662" r:id="rId2"/>
  </p:sldLayoutIdLst>
  <p:txStyles>
    <p:titleStyle>
      <a:lvl1pPr algn="l" defTabSz="914400" rtl="0" eaLnBrk="1" latinLnBrk="0" hangingPunct="1">
        <a:spcBef>
          <a:spcPct val="0"/>
        </a:spcBef>
        <a:buNone/>
        <a:defRPr sz="4400" kern="1200">
          <a:solidFill>
            <a:srgbClr val="032D43"/>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rgbClr val="032D43"/>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rgbClr val="032D43"/>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rgbClr val="032D43"/>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rgbClr val="032D43"/>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rgbClr val="032D43"/>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11.xml"/><Relationship Id="rId16" Type="http://schemas.openxmlformats.org/officeDocument/2006/relationships/image" Target="../media/image40.sv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304632" y="2418364"/>
            <a:ext cx="9582736" cy="703663"/>
          </a:xfrm>
        </p:spPr>
        <p:txBody>
          <a:bodyPr anchor="t">
            <a:normAutofit/>
          </a:bodyPr>
          <a:lstStyle/>
          <a:p>
            <a:pPr algn="ctr"/>
            <a:r>
              <a:rPr lang="en-US" sz="3200" dirty="0">
                <a:solidFill>
                  <a:schemeClr val="bg1"/>
                </a:solidFill>
                <a:latin typeface="Arial" panose="020B0604020202020204" pitchFamily="34" charset="0"/>
                <a:cs typeface="Arial" panose="020B0604020202020204" pitchFamily="34" charset="0"/>
              </a:rPr>
              <a:t>What is ServiceNow?</a:t>
            </a:r>
            <a:endParaRPr lang="en-US"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1F47D83-5DED-A14E-87F1-C13FF2E5816A}"/>
              </a:ext>
            </a:extLst>
          </p:cNvPr>
          <p:cNvSpPr txBox="1"/>
          <p:nvPr/>
        </p:nvSpPr>
        <p:spPr>
          <a:xfrm>
            <a:off x="828726" y="5223408"/>
            <a:ext cx="2856872" cy="461665"/>
          </a:xfrm>
          <a:prstGeom prst="rect">
            <a:avLst/>
          </a:prstGeom>
          <a:noFill/>
        </p:spPr>
        <p:txBody>
          <a:bodyPr wrap="none" rtlCol="0">
            <a:spAutoFit/>
          </a:bodyPr>
          <a:lstStyle/>
          <a:p>
            <a:r>
              <a:rPr lang="en-US" sz="2400" dirty="0">
                <a:solidFill>
                  <a:srgbClr val="62D84E"/>
                </a:solidFill>
              </a:rPr>
              <a:t>ServiceNowSimple</a:t>
            </a:r>
          </a:p>
        </p:txBody>
      </p:sp>
    </p:spTree>
    <p:extLst>
      <p:ext uri="{BB962C8B-B14F-4D97-AF65-F5344CB8AC3E}">
        <p14:creationId xmlns:p14="http://schemas.microsoft.com/office/powerpoint/2010/main" val="1615315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3B05FCA-5A43-1A4C-9C97-A2555BB51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67" y="4267068"/>
            <a:ext cx="7225026" cy="1842564"/>
          </a:xfrm>
          <a:prstGeom prst="rect">
            <a:avLst/>
          </a:prstGeom>
        </p:spPr>
      </p:pic>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Why ServiceNow?</a:t>
            </a:r>
          </a:p>
        </p:txBody>
      </p:sp>
      <p:sp>
        <p:nvSpPr>
          <p:cNvPr id="33" name="Content Placeholder 2">
            <a:extLst>
              <a:ext uri="{FF2B5EF4-FFF2-40B4-BE49-F238E27FC236}">
                <a16:creationId xmlns:a16="http://schemas.microsoft.com/office/drawing/2014/main" id="{83552DE4-676B-D74B-B20E-926838396EBC}"/>
              </a:ext>
            </a:extLst>
          </p:cNvPr>
          <p:cNvSpPr>
            <a:spLocks noGrp="1"/>
          </p:cNvSpPr>
          <p:nvPr>
            <p:ph idx="1"/>
          </p:nvPr>
        </p:nvSpPr>
        <p:spPr>
          <a:xfrm>
            <a:off x="604433" y="1434293"/>
            <a:ext cx="11008447" cy="2223307"/>
          </a:xfrm>
        </p:spPr>
        <p:txBody>
          <a:bodyPr vert="horz" lIns="91440" tIns="45720" rIns="91440" bIns="45720" rtlCol="0">
            <a:noAutofit/>
          </a:bodyPr>
          <a:lstStyle/>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What if IT services were designed and delivered in a way that allowed businesspeople to solve business problems themselves?  </a:t>
            </a: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Is it possible to build a platform where interacting with IT services is intuitive, well-delivered, and enjoyable to work with?</a:t>
            </a:r>
          </a:p>
        </p:txBody>
      </p:sp>
      <p:sp>
        <p:nvSpPr>
          <p:cNvPr id="12" name="Content Placeholder 2">
            <a:extLst>
              <a:ext uri="{FF2B5EF4-FFF2-40B4-BE49-F238E27FC236}">
                <a16:creationId xmlns:a16="http://schemas.microsoft.com/office/drawing/2014/main" id="{774BF27A-7B37-8541-91A8-2499397D153F}"/>
              </a:ext>
            </a:extLst>
          </p:cNvPr>
          <p:cNvSpPr txBox="1">
            <a:spLocks/>
          </p:cNvSpPr>
          <p:nvPr/>
        </p:nvSpPr>
        <p:spPr>
          <a:xfrm>
            <a:off x="7493093" y="3883025"/>
            <a:ext cx="4289604" cy="2375575"/>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rgbClr val="032D43"/>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rgbClr val="032D43"/>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rgbClr val="032D43"/>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Let’s outsource the entire IT Department to the cloud and say goodbye to the                IT guys of the world! </a:t>
            </a:r>
          </a:p>
        </p:txBody>
      </p:sp>
      <p:pic>
        <p:nvPicPr>
          <p:cNvPr id="13" name="Picture 12" descr="A picture containing text, sign&#10;&#10;Description automatically generated">
            <a:extLst>
              <a:ext uri="{FF2B5EF4-FFF2-40B4-BE49-F238E27FC236}">
                <a16:creationId xmlns:a16="http://schemas.microsoft.com/office/drawing/2014/main" id="{941E58FD-0ED2-AC43-89DC-7DCB6FBA7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864" y="5188350"/>
            <a:ext cx="892354" cy="663545"/>
          </a:xfrm>
          <a:prstGeom prst="rect">
            <a:avLst/>
          </a:prstGeom>
        </p:spPr>
      </p:pic>
    </p:spTree>
    <p:extLst>
      <p:ext uri="{BB962C8B-B14F-4D97-AF65-F5344CB8AC3E}">
        <p14:creationId xmlns:p14="http://schemas.microsoft.com/office/powerpoint/2010/main" val="3151605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How ServiceNow?</a:t>
            </a:r>
          </a:p>
        </p:txBody>
      </p:sp>
      <p:sp>
        <p:nvSpPr>
          <p:cNvPr id="33" name="Content Placeholder 2">
            <a:extLst>
              <a:ext uri="{FF2B5EF4-FFF2-40B4-BE49-F238E27FC236}">
                <a16:creationId xmlns:a16="http://schemas.microsoft.com/office/drawing/2014/main" id="{83552DE4-676B-D74B-B20E-926838396EBC}"/>
              </a:ext>
            </a:extLst>
          </p:cNvPr>
          <p:cNvSpPr>
            <a:spLocks noGrp="1"/>
          </p:cNvSpPr>
          <p:nvPr>
            <p:ph idx="1"/>
          </p:nvPr>
        </p:nvSpPr>
        <p:spPr>
          <a:xfrm>
            <a:off x="604433" y="1434294"/>
            <a:ext cx="11008447" cy="798268"/>
          </a:xfrm>
        </p:spPr>
        <p:txBody>
          <a:bodyPr vert="horz" lIns="91440" tIns="45720" rIns="91440" bIns="45720" rtlCol="0">
            <a:noAutofit/>
          </a:bodyPr>
          <a:lstStyle/>
          <a:p>
            <a:pPr>
              <a:lnSpc>
                <a:spcPct val="150000"/>
              </a:lnSpc>
              <a:spcAft>
                <a:spcPts val="1200"/>
              </a:spcAft>
            </a:pPr>
            <a:r>
              <a:rPr lang="en-US" sz="3200" dirty="0">
                <a:solidFill>
                  <a:schemeClr val="tx1"/>
                </a:solidFill>
                <a:latin typeface="Arial" panose="020B0604020202020204" pitchFamily="34" charset="0"/>
                <a:cs typeface="Arial" panose="020B0604020202020204" pitchFamily="34" charset="0"/>
              </a:rPr>
              <a:t>Cloud-based Application Platform as a Service (APaaS)</a:t>
            </a:r>
          </a:p>
        </p:txBody>
      </p:sp>
      <p:sp>
        <p:nvSpPr>
          <p:cNvPr id="3" name="Cloud 2">
            <a:extLst>
              <a:ext uri="{FF2B5EF4-FFF2-40B4-BE49-F238E27FC236}">
                <a16:creationId xmlns:a16="http://schemas.microsoft.com/office/drawing/2014/main" id="{24B776D9-41AF-834A-8F8B-EC5498A38D7C}"/>
              </a:ext>
            </a:extLst>
          </p:cNvPr>
          <p:cNvSpPr/>
          <p:nvPr/>
        </p:nvSpPr>
        <p:spPr>
          <a:xfrm>
            <a:off x="1992758" y="2232559"/>
            <a:ext cx="8231795" cy="3491345"/>
          </a:xfrm>
          <a:prstGeom prst="cloud">
            <a:avLst/>
          </a:prstGeom>
          <a:solidFill>
            <a:srgbClr val="032D43"/>
          </a:solidFill>
          <a:ln>
            <a:solidFill>
              <a:srgbClr val="62D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DEB3D61D-94B9-6F44-8E2E-2CB9EDFE5E66}"/>
              </a:ext>
            </a:extLst>
          </p:cNvPr>
          <p:cNvSpPr/>
          <p:nvPr/>
        </p:nvSpPr>
        <p:spPr>
          <a:xfrm>
            <a:off x="3439236" y="2937677"/>
            <a:ext cx="5581934" cy="1825388"/>
          </a:xfrm>
          <a:prstGeom prst="roundRect">
            <a:avLst/>
          </a:prstGeom>
          <a:solidFill>
            <a:schemeClr val="bg1"/>
          </a:solidFill>
          <a:ln>
            <a:solidFill>
              <a:srgbClr val="62D84E"/>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a:solidFill>
                  <a:srgbClr val="032D43"/>
                </a:solidFill>
              </a:rPr>
              <a:t>NOW Platform</a:t>
            </a:r>
          </a:p>
        </p:txBody>
      </p:sp>
      <p:pic>
        <p:nvPicPr>
          <p:cNvPr id="7" name="Graphic 6" descr="Server outline">
            <a:extLst>
              <a:ext uri="{FF2B5EF4-FFF2-40B4-BE49-F238E27FC236}">
                <a16:creationId xmlns:a16="http://schemas.microsoft.com/office/drawing/2014/main" id="{A7ED46E8-348D-4144-98CB-78E795BEAD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4097" y="3542521"/>
            <a:ext cx="615700" cy="615700"/>
          </a:xfrm>
          <a:prstGeom prst="rect">
            <a:avLst/>
          </a:prstGeom>
        </p:spPr>
      </p:pic>
      <p:pic>
        <p:nvPicPr>
          <p:cNvPr id="15" name="Graphic 14" descr="Server outline">
            <a:extLst>
              <a:ext uri="{FF2B5EF4-FFF2-40B4-BE49-F238E27FC236}">
                <a16:creationId xmlns:a16="http://schemas.microsoft.com/office/drawing/2014/main" id="{A212CE49-55E7-234A-B89D-1D5CED093C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65000" y="3542521"/>
            <a:ext cx="615700" cy="615700"/>
          </a:xfrm>
          <a:prstGeom prst="rect">
            <a:avLst/>
          </a:prstGeom>
        </p:spPr>
      </p:pic>
      <p:pic>
        <p:nvPicPr>
          <p:cNvPr id="16" name="Graphic 15" descr="Database outline">
            <a:extLst>
              <a:ext uri="{FF2B5EF4-FFF2-40B4-BE49-F238E27FC236}">
                <a16:creationId xmlns:a16="http://schemas.microsoft.com/office/drawing/2014/main" id="{43E0458C-B4E2-BF41-A951-4A10EC6A02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57583" y="3573198"/>
            <a:ext cx="554346" cy="554346"/>
          </a:xfrm>
          <a:prstGeom prst="rect">
            <a:avLst/>
          </a:prstGeom>
        </p:spPr>
      </p:pic>
      <p:pic>
        <p:nvPicPr>
          <p:cNvPr id="18" name="Graphic 17" descr="Tools with solid fill">
            <a:extLst>
              <a:ext uri="{FF2B5EF4-FFF2-40B4-BE49-F238E27FC236}">
                <a16:creationId xmlns:a16="http://schemas.microsoft.com/office/drawing/2014/main" id="{9F2830E3-244D-5044-915D-E6C266B0DB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43689" y="3604557"/>
            <a:ext cx="491628" cy="491628"/>
          </a:xfrm>
          <a:prstGeom prst="rect">
            <a:avLst/>
          </a:prstGeom>
        </p:spPr>
      </p:pic>
      <p:pic>
        <p:nvPicPr>
          <p:cNvPr id="20" name="Graphic 19" descr="Browser window outline">
            <a:extLst>
              <a:ext uri="{FF2B5EF4-FFF2-40B4-BE49-F238E27FC236}">
                <a16:creationId xmlns:a16="http://schemas.microsoft.com/office/drawing/2014/main" id="{8FAB4ED4-4A4C-074F-B914-01F85DAB569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98436" y="3542520"/>
            <a:ext cx="615702" cy="615702"/>
          </a:xfrm>
          <a:prstGeom prst="rect">
            <a:avLst/>
          </a:prstGeom>
        </p:spPr>
      </p:pic>
      <p:pic>
        <p:nvPicPr>
          <p:cNvPr id="22" name="Graphic 21" descr="Browser window with solid fill">
            <a:extLst>
              <a:ext uri="{FF2B5EF4-FFF2-40B4-BE49-F238E27FC236}">
                <a16:creationId xmlns:a16="http://schemas.microsoft.com/office/drawing/2014/main" id="{AF540661-08C5-E140-B1CC-32B2A09CBC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86753" y="3542520"/>
            <a:ext cx="615702" cy="615702"/>
          </a:xfrm>
          <a:prstGeom prst="rect">
            <a:avLst/>
          </a:prstGeom>
        </p:spPr>
      </p:pic>
      <p:sp>
        <p:nvSpPr>
          <p:cNvPr id="23" name="TextBox 22">
            <a:extLst>
              <a:ext uri="{FF2B5EF4-FFF2-40B4-BE49-F238E27FC236}">
                <a16:creationId xmlns:a16="http://schemas.microsoft.com/office/drawing/2014/main" id="{2B88B8FF-FC8E-8640-971C-43F746031A11}"/>
              </a:ext>
            </a:extLst>
          </p:cNvPr>
          <p:cNvSpPr txBox="1"/>
          <p:nvPr/>
        </p:nvSpPr>
        <p:spPr>
          <a:xfrm>
            <a:off x="7464334" y="4042282"/>
            <a:ext cx="1556836" cy="646331"/>
          </a:xfrm>
          <a:prstGeom prst="rect">
            <a:avLst/>
          </a:prstGeom>
          <a:noFill/>
        </p:spPr>
        <p:txBody>
          <a:bodyPr wrap="none" rtlCol="0">
            <a:spAutoFit/>
          </a:bodyPr>
          <a:lstStyle/>
          <a:p>
            <a:pPr algn="ctr"/>
            <a:r>
              <a:rPr lang="en-US" dirty="0"/>
              <a:t>Applications /</a:t>
            </a:r>
          </a:p>
          <a:p>
            <a:pPr algn="ctr"/>
            <a:r>
              <a:rPr lang="en-US" dirty="0"/>
              <a:t>Workflows</a:t>
            </a:r>
          </a:p>
        </p:txBody>
      </p:sp>
      <p:sp>
        <p:nvSpPr>
          <p:cNvPr id="25" name="TextBox 24">
            <a:extLst>
              <a:ext uri="{FF2B5EF4-FFF2-40B4-BE49-F238E27FC236}">
                <a16:creationId xmlns:a16="http://schemas.microsoft.com/office/drawing/2014/main" id="{75092C2B-CC9D-7A46-B00D-3ED9E2D7FC4A}"/>
              </a:ext>
            </a:extLst>
          </p:cNvPr>
          <p:cNvSpPr txBox="1"/>
          <p:nvPr/>
        </p:nvSpPr>
        <p:spPr>
          <a:xfrm>
            <a:off x="3457791" y="4132828"/>
            <a:ext cx="1544012" cy="369332"/>
          </a:xfrm>
          <a:prstGeom prst="rect">
            <a:avLst/>
          </a:prstGeom>
          <a:noFill/>
        </p:spPr>
        <p:txBody>
          <a:bodyPr wrap="none" rtlCol="0">
            <a:spAutoFit/>
          </a:bodyPr>
          <a:lstStyle/>
          <a:p>
            <a:pPr algn="ctr"/>
            <a:r>
              <a:rPr lang="en-US" dirty="0"/>
              <a:t>Infrastructure</a:t>
            </a:r>
          </a:p>
        </p:txBody>
      </p:sp>
      <p:sp>
        <p:nvSpPr>
          <p:cNvPr id="26" name="TextBox 25">
            <a:extLst>
              <a:ext uri="{FF2B5EF4-FFF2-40B4-BE49-F238E27FC236}">
                <a16:creationId xmlns:a16="http://schemas.microsoft.com/office/drawing/2014/main" id="{8889FA21-3B23-DA45-B113-698B775AD972}"/>
              </a:ext>
            </a:extLst>
          </p:cNvPr>
          <p:cNvSpPr txBox="1"/>
          <p:nvPr/>
        </p:nvSpPr>
        <p:spPr>
          <a:xfrm>
            <a:off x="5621750" y="4139838"/>
            <a:ext cx="1043877" cy="369332"/>
          </a:xfrm>
          <a:prstGeom prst="rect">
            <a:avLst/>
          </a:prstGeom>
          <a:noFill/>
        </p:spPr>
        <p:txBody>
          <a:bodyPr wrap="none" rtlCol="0">
            <a:spAutoFit/>
          </a:bodyPr>
          <a:lstStyle/>
          <a:p>
            <a:pPr algn="ctr"/>
            <a:r>
              <a:rPr lang="en-US" dirty="0"/>
              <a:t>Platform</a:t>
            </a:r>
          </a:p>
        </p:txBody>
      </p:sp>
      <p:pic>
        <p:nvPicPr>
          <p:cNvPr id="29" name="Graphic 28" descr="Smart Phone outline">
            <a:extLst>
              <a:ext uri="{FF2B5EF4-FFF2-40B4-BE49-F238E27FC236}">
                <a16:creationId xmlns:a16="http://schemas.microsoft.com/office/drawing/2014/main" id="{247D3637-1178-9543-95E6-33494A8559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10153" y="5266702"/>
            <a:ext cx="914400" cy="914400"/>
          </a:xfrm>
          <a:prstGeom prst="rect">
            <a:avLst/>
          </a:prstGeom>
        </p:spPr>
      </p:pic>
      <p:pic>
        <p:nvPicPr>
          <p:cNvPr id="31" name="Graphic 30" descr="Laptop outline">
            <a:extLst>
              <a:ext uri="{FF2B5EF4-FFF2-40B4-BE49-F238E27FC236}">
                <a16:creationId xmlns:a16="http://schemas.microsoft.com/office/drawing/2014/main" id="{3C982E1D-A2AB-8E46-8DA2-6E563D128AA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83806" y="5006713"/>
            <a:ext cx="1434379" cy="1434379"/>
          </a:xfrm>
          <a:prstGeom prst="rect">
            <a:avLst/>
          </a:prstGeom>
        </p:spPr>
      </p:pic>
      <p:cxnSp>
        <p:nvCxnSpPr>
          <p:cNvPr id="36" name="Straight Arrow Connector 35">
            <a:extLst>
              <a:ext uri="{FF2B5EF4-FFF2-40B4-BE49-F238E27FC236}">
                <a16:creationId xmlns:a16="http://schemas.microsoft.com/office/drawing/2014/main" id="{B55A90C9-F8B4-FA47-AA82-548ED0D90214}"/>
              </a:ext>
            </a:extLst>
          </p:cNvPr>
          <p:cNvCxnSpPr>
            <a:stCxn id="29" idx="1"/>
            <a:endCxn id="4" idx="2"/>
          </p:cNvCxnSpPr>
          <p:nvPr/>
        </p:nvCxnSpPr>
        <p:spPr>
          <a:xfrm flipH="1" flipV="1">
            <a:off x="6230203" y="4763065"/>
            <a:ext cx="3079950" cy="960837"/>
          </a:xfrm>
          <a:prstGeom prst="straightConnector1">
            <a:avLst/>
          </a:prstGeom>
          <a:ln w="38100">
            <a:solidFill>
              <a:srgbClr val="62D84E"/>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781C46B-C8EA-B143-A0E3-B5B214D7672E}"/>
              </a:ext>
            </a:extLst>
          </p:cNvPr>
          <p:cNvCxnSpPr>
            <a:stCxn id="31" idx="3"/>
            <a:endCxn id="4" idx="2"/>
          </p:cNvCxnSpPr>
          <p:nvPr/>
        </p:nvCxnSpPr>
        <p:spPr>
          <a:xfrm flipV="1">
            <a:off x="2918185" y="4763065"/>
            <a:ext cx="3312018" cy="960838"/>
          </a:xfrm>
          <a:prstGeom prst="straightConnector1">
            <a:avLst/>
          </a:prstGeom>
          <a:ln w="38100">
            <a:solidFill>
              <a:srgbClr val="62D84E"/>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4B61E9CC-C9D0-A84D-A179-68007A4966F3}"/>
              </a:ext>
            </a:extLst>
          </p:cNvPr>
          <p:cNvSpPr txBox="1"/>
          <p:nvPr/>
        </p:nvSpPr>
        <p:spPr>
          <a:xfrm>
            <a:off x="10012762" y="5436166"/>
            <a:ext cx="1441485" cy="646331"/>
          </a:xfrm>
          <a:prstGeom prst="rect">
            <a:avLst/>
          </a:prstGeom>
          <a:noFill/>
        </p:spPr>
        <p:txBody>
          <a:bodyPr wrap="none" rtlCol="0">
            <a:spAutoFit/>
          </a:bodyPr>
          <a:lstStyle/>
          <a:p>
            <a:pPr algn="ctr"/>
            <a:r>
              <a:rPr lang="en-US" dirty="0"/>
              <a:t>ServiceNow</a:t>
            </a:r>
          </a:p>
          <a:p>
            <a:pPr algn="ctr"/>
            <a:r>
              <a:rPr lang="en-US" dirty="0"/>
              <a:t>Mobile Apps</a:t>
            </a:r>
          </a:p>
        </p:txBody>
      </p:sp>
      <p:sp>
        <p:nvSpPr>
          <p:cNvPr id="43" name="TextBox 42">
            <a:extLst>
              <a:ext uri="{FF2B5EF4-FFF2-40B4-BE49-F238E27FC236}">
                <a16:creationId xmlns:a16="http://schemas.microsoft.com/office/drawing/2014/main" id="{76CE2EA8-6873-2647-93E3-4D6D42653FD2}"/>
              </a:ext>
            </a:extLst>
          </p:cNvPr>
          <p:cNvSpPr txBox="1"/>
          <p:nvPr/>
        </p:nvSpPr>
        <p:spPr>
          <a:xfrm>
            <a:off x="302626" y="5400736"/>
            <a:ext cx="1338828" cy="646331"/>
          </a:xfrm>
          <a:prstGeom prst="rect">
            <a:avLst/>
          </a:prstGeom>
          <a:noFill/>
        </p:spPr>
        <p:txBody>
          <a:bodyPr wrap="none" rtlCol="0">
            <a:spAutoFit/>
          </a:bodyPr>
          <a:lstStyle/>
          <a:p>
            <a:pPr algn="ctr"/>
            <a:r>
              <a:rPr lang="en-US" dirty="0"/>
              <a:t>NOW</a:t>
            </a:r>
          </a:p>
          <a:p>
            <a:pPr algn="ctr"/>
            <a:r>
              <a:rPr lang="en-US" dirty="0"/>
              <a:t>Platform UI</a:t>
            </a:r>
          </a:p>
        </p:txBody>
      </p:sp>
    </p:spTree>
    <p:extLst>
      <p:ext uri="{BB962C8B-B14F-4D97-AF65-F5344CB8AC3E}">
        <p14:creationId xmlns:p14="http://schemas.microsoft.com/office/powerpoint/2010/main" val="2890929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How ServiceNow?</a:t>
            </a:r>
          </a:p>
        </p:txBody>
      </p:sp>
      <p:pic>
        <p:nvPicPr>
          <p:cNvPr id="6" name="Picture 5" descr="A picture containing diagram&#10;&#10;Description automatically generated">
            <a:extLst>
              <a:ext uri="{FF2B5EF4-FFF2-40B4-BE49-F238E27FC236}">
                <a16:creationId xmlns:a16="http://schemas.microsoft.com/office/drawing/2014/main" id="{77FB30EB-F717-2C4C-93A9-30733A0F6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793" y="1833428"/>
            <a:ext cx="4133087" cy="1830722"/>
          </a:xfrm>
          <a:prstGeom prst="rect">
            <a:avLst/>
          </a:prstGeom>
        </p:spPr>
      </p:pic>
      <p:sp>
        <p:nvSpPr>
          <p:cNvPr id="27" name="Content Placeholder 2">
            <a:extLst>
              <a:ext uri="{FF2B5EF4-FFF2-40B4-BE49-F238E27FC236}">
                <a16:creationId xmlns:a16="http://schemas.microsoft.com/office/drawing/2014/main" id="{301F093D-82AC-B34C-BC98-1B3BC6B6D3D1}"/>
              </a:ext>
            </a:extLst>
          </p:cNvPr>
          <p:cNvSpPr>
            <a:spLocks noGrp="1"/>
          </p:cNvSpPr>
          <p:nvPr>
            <p:ph idx="1"/>
          </p:nvPr>
        </p:nvSpPr>
        <p:spPr>
          <a:xfrm>
            <a:off x="604435" y="1434294"/>
            <a:ext cx="6765356" cy="2229856"/>
          </a:xfrm>
        </p:spPr>
        <p:txBody>
          <a:bodyPr vert="horz" lIns="91440" tIns="45720" rIns="91440" bIns="45720" rtlCol="0">
            <a:noAutofit/>
          </a:bodyPr>
          <a:lstStyle/>
          <a:p>
            <a:pPr>
              <a:lnSpc>
                <a:spcPct val="150000"/>
              </a:lnSpc>
              <a:spcAft>
                <a:spcPts val="1200"/>
              </a:spcAft>
            </a:pPr>
            <a:r>
              <a:rPr lang="en-US" sz="3200" dirty="0">
                <a:solidFill>
                  <a:schemeClr val="tx1"/>
                </a:solidFill>
                <a:latin typeface="Arial" panose="020B0604020202020204" pitchFamily="34" charset="0"/>
                <a:cs typeface="Arial" panose="020B0604020202020204" pitchFamily="34" charset="0"/>
              </a:rPr>
              <a:t>Infrastructure</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Compute Resources</a:t>
            </a:r>
            <a:r>
              <a:rPr lang="en-US" sz="2000" dirty="0">
                <a:solidFill>
                  <a:schemeClr val="tx1"/>
                </a:solidFill>
                <a:latin typeface="Arial" panose="020B0604020202020204" pitchFamily="34" charset="0"/>
                <a:cs typeface="Arial" panose="020B0604020202020204" pitchFamily="34" charset="0"/>
              </a:rPr>
              <a:t>:  Datacenters, racks, servers, ports, network resources, fans, etc.</a:t>
            </a:r>
          </a:p>
          <a:p>
            <a:pPr marL="342900" indent="-342900">
              <a:lnSpc>
                <a:spcPct val="150000"/>
              </a:lnSpc>
              <a:spcAft>
                <a:spcPts val="1200"/>
              </a:spcAft>
              <a:buFont typeface="Arial" panose="020B0604020202020204" pitchFamily="34" charset="0"/>
              <a:buChar char="•"/>
            </a:pPr>
            <a:endParaRPr lang="en-US" sz="2000" dirty="0">
              <a:solidFill>
                <a:schemeClr val="tx1"/>
              </a:solidFill>
              <a:latin typeface="Arial" panose="020B0604020202020204" pitchFamily="34" charset="0"/>
              <a:cs typeface="Arial" panose="020B0604020202020204" pitchFamily="34" charset="0"/>
            </a:endParaRPr>
          </a:p>
        </p:txBody>
      </p:sp>
      <p:sp>
        <p:nvSpPr>
          <p:cNvPr id="28" name="Content Placeholder 2">
            <a:extLst>
              <a:ext uri="{FF2B5EF4-FFF2-40B4-BE49-F238E27FC236}">
                <a16:creationId xmlns:a16="http://schemas.microsoft.com/office/drawing/2014/main" id="{ED694B3C-E8AD-D84A-9F81-720B084A1E88}"/>
              </a:ext>
            </a:extLst>
          </p:cNvPr>
          <p:cNvSpPr txBox="1">
            <a:spLocks/>
          </p:cNvSpPr>
          <p:nvPr/>
        </p:nvSpPr>
        <p:spPr>
          <a:xfrm>
            <a:off x="604435" y="3429000"/>
            <a:ext cx="10749366" cy="2876266"/>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rgbClr val="032D43"/>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rgbClr val="032D43"/>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rgbClr val="032D43"/>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Aft>
                <a:spcPts val="1200"/>
              </a:spcAft>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Security</a:t>
            </a:r>
            <a:r>
              <a:rPr lang="en-US" sz="2000" dirty="0">
                <a:solidFill>
                  <a:schemeClr val="tx1"/>
                </a:solidFill>
                <a:latin typeface="Arial" panose="020B0604020202020204" pitchFamily="34" charset="0"/>
                <a:cs typeface="Arial" panose="020B0604020202020204" pitchFamily="34" charset="0"/>
              </a:rPr>
              <a:t>:  The platform is secured via multiple technologies which have been certified by third-party security organizations</a:t>
            </a:r>
          </a:p>
          <a:p>
            <a:pPr marL="342900" indent="-342900">
              <a:lnSpc>
                <a:spcPct val="150000"/>
              </a:lnSpc>
              <a:spcAft>
                <a:spcPts val="1200"/>
              </a:spcAft>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Service Level Agreements</a:t>
            </a:r>
            <a:r>
              <a:rPr lang="en-US" sz="2000" dirty="0">
                <a:solidFill>
                  <a:schemeClr val="tx1"/>
                </a:solidFill>
                <a:latin typeface="Arial" panose="020B0604020202020204" pitchFamily="34" charset="0"/>
                <a:cs typeface="Arial" panose="020B0604020202020204" pitchFamily="34" charset="0"/>
              </a:rPr>
              <a:t>: Paired d</a:t>
            </a:r>
            <a:r>
              <a:rPr lang="en-US" sz="2000" dirty="0">
                <a:latin typeface="Arial" panose="020B0604020202020204" pitchFamily="34" charset="0"/>
                <a:cs typeface="Arial" panose="020B0604020202020204" pitchFamily="34" charset="0"/>
              </a:rPr>
              <a:t>atacenters provide redundancy and failover;  Redundancy is built into every layer including devices, power, and network resources</a:t>
            </a:r>
            <a:r>
              <a:rPr lang="en-US" sz="2000" dirty="0">
                <a:solidFill>
                  <a:schemeClr val="tx1"/>
                </a:solidFill>
                <a:latin typeface="Arial" panose="020B0604020202020204" pitchFamily="34" charset="0"/>
                <a:cs typeface="Arial" panose="020B0604020202020204" pitchFamily="34" charset="0"/>
              </a:rPr>
              <a:t> </a:t>
            </a:r>
          </a:p>
          <a:p>
            <a:pPr marL="342900" indent="-342900">
              <a:lnSpc>
                <a:spcPct val="150000"/>
              </a:lnSpc>
              <a:spcAft>
                <a:spcPts val="1200"/>
              </a:spcAft>
              <a:buFont typeface="Arial" panose="020B0604020202020204" pitchFamily="34" charset="0"/>
              <a:buChar char="•"/>
            </a:pPr>
            <a:r>
              <a:rPr lang="en-US" sz="2000" b="1" dirty="0">
                <a:solidFill>
                  <a:schemeClr val="tx1"/>
                </a:solidFill>
                <a:latin typeface="Arial" panose="020B0604020202020204" pitchFamily="34" charset="0"/>
                <a:cs typeface="Arial" panose="020B0604020202020204" pitchFamily="34" charset="0"/>
              </a:rPr>
              <a:t>Backups</a:t>
            </a:r>
            <a:r>
              <a:rPr lang="en-US" sz="2000" dirty="0">
                <a:solidFill>
                  <a:schemeClr val="tx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4 daily full backups per week and 6 days of daily differential backups</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1207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How ServiceNow?</a:t>
            </a:r>
          </a:p>
        </p:txBody>
      </p:sp>
      <p:pic>
        <p:nvPicPr>
          <p:cNvPr id="6" name="Picture 5" descr="A picture containing text&#10;&#10;Description automatically generated">
            <a:extLst>
              <a:ext uri="{FF2B5EF4-FFF2-40B4-BE49-F238E27FC236}">
                <a16:creationId xmlns:a16="http://schemas.microsoft.com/office/drawing/2014/main" id="{59952456-9505-8946-9620-64C90B7CF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792" y="1833428"/>
            <a:ext cx="4297680" cy="1828937"/>
          </a:xfrm>
          <a:prstGeom prst="rect">
            <a:avLst/>
          </a:prstGeom>
        </p:spPr>
      </p:pic>
      <p:sp>
        <p:nvSpPr>
          <p:cNvPr id="27" name="Content Placeholder 2">
            <a:extLst>
              <a:ext uri="{FF2B5EF4-FFF2-40B4-BE49-F238E27FC236}">
                <a16:creationId xmlns:a16="http://schemas.microsoft.com/office/drawing/2014/main" id="{527F7B72-1C7E-7E44-A551-C333D1C58B17}"/>
              </a:ext>
            </a:extLst>
          </p:cNvPr>
          <p:cNvSpPr>
            <a:spLocks noGrp="1"/>
          </p:cNvSpPr>
          <p:nvPr>
            <p:ph idx="1"/>
          </p:nvPr>
        </p:nvSpPr>
        <p:spPr>
          <a:xfrm>
            <a:off x="604434" y="1434294"/>
            <a:ext cx="6875357" cy="2468966"/>
          </a:xfrm>
        </p:spPr>
        <p:txBody>
          <a:bodyPr vert="horz" lIns="91440" tIns="45720" rIns="91440" bIns="45720" rtlCol="0">
            <a:noAutofit/>
          </a:bodyPr>
          <a:lstStyle/>
          <a:p>
            <a:pPr>
              <a:lnSpc>
                <a:spcPct val="150000"/>
              </a:lnSpc>
              <a:spcAft>
                <a:spcPts val="1200"/>
              </a:spcAft>
            </a:pPr>
            <a:r>
              <a:rPr lang="en-US" sz="3200" dirty="0">
                <a:solidFill>
                  <a:schemeClr val="tx1"/>
                </a:solidFill>
                <a:latin typeface="Arial" panose="020B0604020202020204" pitchFamily="34" charset="0"/>
                <a:cs typeface="Arial" panose="020B0604020202020204" pitchFamily="34" charset="0"/>
              </a:rPr>
              <a:t>Platform</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All applications (OOB and custom) for the entire enterprise are supported by a single, common, data-model and database</a:t>
            </a:r>
            <a:endParaRPr lang="en-US" sz="2000" dirty="0">
              <a:solidFill>
                <a:schemeClr val="tx1"/>
              </a:solidFill>
              <a:latin typeface="Arial" panose="020B0604020202020204" pitchFamily="34" charset="0"/>
              <a:cs typeface="Arial" panose="020B0604020202020204" pitchFamily="34" charset="0"/>
            </a:endParaRPr>
          </a:p>
        </p:txBody>
      </p:sp>
      <p:sp>
        <p:nvSpPr>
          <p:cNvPr id="28" name="Content Placeholder 2">
            <a:extLst>
              <a:ext uri="{FF2B5EF4-FFF2-40B4-BE49-F238E27FC236}">
                <a16:creationId xmlns:a16="http://schemas.microsoft.com/office/drawing/2014/main" id="{073873A4-918E-9048-874F-97B512552879}"/>
              </a:ext>
            </a:extLst>
          </p:cNvPr>
          <p:cNvSpPr txBox="1">
            <a:spLocks/>
          </p:cNvSpPr>
          <p:nvPr/>
        </p:nvSpPr>
        <p:spPr>
          <a:xfrm>
            <a:off x="604434" y="4051263"/>
            <a:ext cx="10749367" cy="1208868"/>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rgbClr val="032D43"/>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rgbClr val="032D43"/>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rgbClr val="032D43"/>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Ability to develop custom applications and workflows that integrate seamlessly into the platform</a:t>
            </a:r>
          </a:p>
        </p:txBody>
      </p:sp>
    </p:spTree>
    <p:extLst>
      <p:ext uri="{BB962C8B-B14F-4D97-AF65-F5344CB8AC3E}">
        <p14:creationId xmlns:p14="http://schemas.microsoft.com/office/powerpoint/2010/main" val="1933069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How ServiceNow?</a:t>
            </a:r>
          </a:p>
        </p:txBody>
      </p:sp>
      <p:pic>
        <p:nvPicPr>
          <p:cNvPr id="6" name="Picture 5" descr="A picture containing logo&#10;&#10;Description automatically generated">
            <a:extLst>
              <a:ext uri="{FF2B5EF4-FFF2-40B4-BE49-F238E27FC236}">
                <a16:creationId xmlns:a16="http://schemas.microsoft.com/office/drawing/2014/main" id="{337CCC28-12FD-744A-BAFA-8D9C53AC1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792" y="1837944"/>
            <a:ext cx="4242816" cy="1828575"/>
          </a:xfrm>
          <a:prstGeom prst="rect">
            <a:avLst/>
          </a:prstGeom>
        </p:spPr>
      </p:pic>
      <p:sp>
        <p:nvSpPr>
          <p:cNvPr id="27" name="Content Placeholder 2">
            <a:extLst>
              <a:ext uri="{FF2B5EF4-FFF2-40B4-BE49-F238E27FC236}">
                <a16:creationId xmlns:a16="http://schemas.microsoft.com/office/drawing/2014/main" id="{72AD571F-446E-FA48-BEE6-1CACA3E04834}"/>
              </a:ext>
            </a:extLst>
          </p:cNvPr>
          <p:cNvSpPr>
            <a:spLocks noGrp="1"/>
          </p:cNvSpPr>
          <p:nvPr>
            <p:ph idx="1"/>
          </p:nvPr>
        </p:nvSpPr>
        <p:spPr>
          <a:xfrm>
            <a:off x="604434" y="1434294"/>
            <a:ext cx="6875357" cy="1994706"/>
          </a:xfrm>
        </p:spPr>
        <p:txBody>
          <a:bodyPr vert="horz" lIns="91440" tIns="45720" rIns="91440" bIns="45720" rtlCol="0">
            <a:noAutofit/>
          </a:bodyPr>
          <a:lstStyle/>
          <a:p>
            <a:pPr>
              <a:lnSpc>
                <a:spcPct val="150000"/>
              </a:lnSpc>
              <a:spcAft>
                <a:spcPts val="1200"/>
              </a:spcAft>
            </a:pPr>
            <a:r>
              <a:rPr lang="en-US" sz="3200" dirty="0">
                <a:solidFill>
                  <a:schemeClr val="tx1"/>
                </a:solidFill>
                <a:latin typeface="Arial" panose="020B0604020202020204" pitchFamily="34" charset="0"/>
                <a:cs typeface="Arial" panose="020B0604020202020204" pitchFamily="34" charset="0"/>
              </a:rPr>
              <a:t>Applications / Workflows</a:t>
            </a:r>
            <a:endParaRPr lang="en-US" sz="2000" dirty="0">
              <a:solidFill>
                <a:schemeClr val="tx1"/>
              </a:solidFill>
              <a:latin typeface="Arial" panose="020B0604020202020204" pitchFamily="34" charset="0"/>
              <a:cs typeface="Arial" panose="020B0604020202020204" pitchFamily="34" charset="0"/>
            </a:endParaRPr>
          </a:p>
          <a:p>
            <a:pPr>
              <a:lnSpc>
                <a:spcPct val="150000"/>
              </a:lnSpc>
              <a:spcAft>
                <a:spcPts val="1200"/>
              </a:spcAft>
            </a:pPr>
            <a:r>
              <a:rPr lang="en-US" sz="2000" dirty="0">
                <a:latin typeface="Arial" panose="020B0604020202020204" pitchFamily="34" charset="0"/>
                <a:cs typeface="Arial" panose="020B0604020202020204" pitchFamily="34" charset="0"/>
              </a:rPr>
              <a:t>ServiceNow comes with a robust suite of applications which are functionally categorized into 4 primary workflows:</a:t>
            </a:r>
            <a:endParaRPr lang="en-US" sz="2000" b="1" dirty="0">
              <a:latin typeface="Arial" panose="020B0604020202020204" pitchFamily="34" charset="0"/>
              <a:cs typeface="Arial" panose="020B0604020202020204" pitchFamily="34" charset="0"/>
            </a:endParaRPr>
          </a:p>
          <a:p>
            <a:pPr marL="342900" indent="-342900">
              <a:lnSpc>
                <a:spcPct val="150000"/>
              </a:lnSpc>
              <a:spcAft>
                <a:spcPts val="1200"/>
              </a:spcAft>
              <a:buFont typeface="Arial" panose="020B0604020202020204" pitchFamily="34" charset="0"/>
              <a:buChar char="•"/>
            </a:pPr>
            <a:endParaRPr lang="en-US" sz="2000" dirty="0">
              <a:solidFill>
                <a:schemeClr val="tx1"/>
              </a:solidFill>
              <a:latin typeface="Arial" panose="020B0604020202020204" pitchFamily="34" charset="0"/>
              <a:cs typeface="Arial" panose="020B0604020202020204" pitchFamily="34" charset="0"/>
            </a:endParaRPr>
          </a:p>
        </p:txBody>
      </p:sp>
      <p:sp>
        <p:nvSpPr>
          <p:cNvPr id="28" name="Content Placeholder 4">
            <a:extLst>
              <a:ext uri="{FF2B5EF4-FFF2-40B4-BE49-F238E27FC236}">
                <a16:creationId xmlns:a16="http://schemas.microsoft.com/office/drawing/2014/main" id="{E7BF4FD3-98BB-BA4B-BE1D-E2F912CCD610}"/>
              </a:ext>
            </a:extLst>
          </p:cNvPr>
          <p:cNvSpPr txBox="1">
            <a:spLocks/>
          </p:cNvSpPr>
          <p:nvPr/>
        </p:nvSpPr>
        <p:spPr>
          <a:xfrm>
            <a:off x="655994" y="3812586"/>
            <a:ext cx="11066614" cy="2806579"/>
          </a:xfrm>
          <a:prstGeom prst="rect">
            <a:avLst/>
          </a:prstGeom>
          <a:ln>
            <a:noFill/>
          </a:ln>
        </p:spPr>
        <p:txBody>
          <a:bodyPr vert="horz" lIns="0" tIns="0" rIns="0" bIns="0" rtlCol="0">
            <a:norm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rgbClr val="032D43"/>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rgbClr val="032D43"/>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rgbClr val="032D43"/>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200" b="1" dirty="0"/>
              <a:t>IT Workflows:  </a:t>
            </a:r>
            <a:r>
              <a:rPr lang="en-US" sz="1200" dirty="0"/>
              <a:t>Service Management (24), Operations Management (13), Business Management (10), Asset Management (4), DevOps (4), Security Operations (8), Governance, Risk, and Compliance (13), Telecommunications Network, Performance Management (3)</a:t>
            </a:r>
          </a:p>
          <a:p>
            <a:pPr marL="171450" indent="-171450">
              <a:lnSpc>
                <a:spcPct val="150000"/>
              </a:lnSpc>
              <a:buFont typeface="Arial" panose="020B0604020202020204" pitchFamily="34" charset="0"/>
              <a:buChar char="•"/>
            </a:pPr>
            <a:r>
              <a:rPr lang="en-US" sz="1200" b="1" dirty="0"/>
              <a:t>Employee Workflows:  </a:t>
            </a:r>
            <a:r>
              <a:rPr lang="en-US" sz="1200" dirty="0"/>
              <a:t>HR Service Delivery (16), Workplace Service Delivery (10), Legal Service Delivery (10), Procurement Service Management (6), Safe Workplace Suite (1)</a:t>
            </a:r>
          </a:p>
          <a:p>
            <a:pPr marL="171450" indent="-171450">
              <a:lnSpc>
                <a:spcPct val="150000"/>
              </a:lnSpc>
              <a:buFont typeface="Arial" panose="020B0604020202020204" pitchFamily="34" charset="0"/>
              <a:buChar char="•"/>
            </a:pPr>
            <a:r>
              <a:rPr lang="en-US" sz="1200" b="1" dirty="0"/>
              <a:t>Customer Workflows:  </a:t>
            </a:r>
            <a:r>
              <a:rPr lang="en-US" sz="1200" dirty="0"/>
              <a:t>Customer Service Management (29), Field Service Management (11), Connected Operations (4), Financial Service Operations (25), Telecommunications Service Management (24)</a:t>
            </a:r>
          </a:p>
          <a:p>
            <a:pPr marL="171450" indent="-171450">
              <a:lnSpc>
                <a:spcPct val="150000"/>
              </a:lnSpc>
              <a:buFont typeface="Arial" panose="020B0604020202020204" pitchFamily="34" charset="0"/>
              <a:buChar char="•"/>
            </a:pPr>
            <a:r>
              <a:rPr lang="en-US" sz="1200" b="1" dirty="0"/>
              <a:t>Creator Workflows:  </a:t>
            </a:r>
            <a:r>
              <a:rPr lang="en-US" sz="1200" dirty="0"/>
              <a:t>App Engine (15), IntegrationHub (8)</a:t>
            </a:r>
          </a:p>
        </p:txBody>
      </p:sp>
      <p:sp>
        <p:nvSpPr>
          <p:cNvPr id="30" name="Content Placeholder 4">
            <a:extLst>
              <a:ext uri="{FF2B5EF4-FFF2-40B4-BE49-F238E27FC236}">
                <a16:creationId xmlns:a16="http://schemas.microsoft.com/office/drawing/2014/main" id="{BC8A3D93-64EE-7E41-96F7-9D040CA09CD1}"/>
              </a:ext>
            </a:extLst>
          </p:cNvPr>
          <p:cNvSpPr txBox="1">
            <a:spLocks/>
          </p:cNvSpPr>
          <p:nvPr/>
        </p:nvSpPr>
        <p:spPr>
          <a:xfrm>
            <a:off x="604434" y="4427534"/>
            <a:ext cx="7462288" cy="56038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000" dirty="0"/>
          </a:p>
        </p:txBody>
      </p:sp>
      <p:sp>
        <p:nvSpPr>
          <p:cNvPr id="32" name="Content Placeholder 4">
            <a:extLst>
              <a:ext uri="{FF2B5EF4-FFF2-40B4-BE49-F238E27FC236}">
                <a16:creationId xmlns:a16="http://schemas.microsoft.com/office/drawing/2014/main" id="{6094285B-F17D-FC47-BAD6-0EDF0F2F6E96}"/>
              </a:ext>
            </a:extLst>
          </p:cNvPr>
          <p:cNvSpPr txBox="1">
            <a:spLocks/>
          </p:cNvSpPr>
          <p:nvPr/>
        </p:nvSpPr>
        <p:spPr>
          <a:xfrm>
            <a:off x="604434" y="5186241"/>
            <a:ext cx="10749366" cy="56038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1200" dirty="0">
              <a:solidFill>
                <a:schemeClr val="tx1">
                  <a:lumMod val="65000"/>
                  <a:lumOff val="35000"/>
                </a:schemeClr>
              </a:solidFill>
            </a:endParaRPr>
          </a:p>
        </p:txBody>
      </p:sp>
    </p:spTree>
    <p:extLst>
      <p:ext uri="{BB962C8B-B14F-4D97-AF65-F5344CB8AC3E}">
        <p14:creationId xmlns:p14="http://schemas.microsoft.com/office/powerpoint/2010/main" val="3743837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Where ServiceNow?</a:t>
            </a:r>
          </a:p>
        </p:txBody>
      </p:sp>
      <p:sp>
        <p:nvSpPr>
          <p:cNvPr id="27" name="Content Placeholder 2">
            <a:extLst>
              <a:ext uri="{FF2B5EF4-FFF2-40B4-BE49-F238E27FC236}">
                <a16:creationId xmlns:a16="http://schemas.microsoft.com/office/drawing/2014/main" id="{72AD571F-446E-FA48-BEE6-1CACA3E04834}"/>
              </a:ext>
            </a:extLst>
          </p:cNvPr>
          <p:cNvSpPr>
            <a:spLocks noGrp="1"/>
          </p:cNvSpPr>
          <p:nvPr>
            <p:ph idx="1"/>
          </p:nvPr>
        </p:nvSpPr>
        <p:spPr>
          <a:xfrm>
            <a:off x="604434" y="1434293"/>
            <a:ext cx="10749366" cy="4898267"/>
          </a:xfrm>
        </p:spPr>
        <p:txBody>
          <a:bodyPr vert="horz" lIns="91440" tIns="45720" rIns="91440" bIns="45720" rtlCol="0">
            <a:noAutofit/>
          </a:bodyPr>
          <a:lstStyle/>
          <a:p>
            <a:pPr marL="342900" indent="-342900">
              <a:lnSpc>
                <a:spcPct val="150000"/>
              </a:lnSpc>
              <a:spcAft>
                <a:spcPts val="12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Headquarters</a:t>
            </a:r>
            <a:r>
              <a:rPr lang="en-US" sz="2000" dirty="0">
                <a:latin typeface="Arial" panose="020B0604020202020204" pitchFamily="34" charset="0"/>
                <a:cs typeface="Arial" panose="020B0604020202020204" pitchFamily="34" charset="0"/>
              </a:rPr>
              <a:t>:  Santa Clara, California</a:t>
            </a:r>
          </a:p>
          <a:p>
            <a:pPr marL="342900" indent="-342900">
              <a:lnSpc>
                <a:spcPct val="150000"/>
              </a:lnSpc>
              <a:spcAft>
                <a:spcPts val="12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Office Locations &amp; Employees</a:t>
            </a:r>
            <a:r>
              <a:rPr lang="en-US" sz="2000" dirty="0">
                <a:latin typeface="Arial" panose="020B0604020202020204" pitchFamily="34" charset="0"/>
                <a:cs typeface="Arial" panose="020B0604020202020204" pitchFamily="34" charset="0"/>
              </a:rPr>
              <a:t>:  Across the globe including North America, Latin America, Europe, Middle-East, Africa, Asia Pacific, Japan</a:t>
            </a:r>
          </a:p>
          <a:p>
            <a:pPr marL="342900" indent="-342900">
              <a:lnSpc>
                <a:spcPct val="150000"/>
              </a:lnSpc>
              <a:spcAft>
                <a:spcPts val="12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Data Centers</a:t>
            </a:r>
            <a:r>
              <a:rPr lang="en-US" sz="2000" dirty="0">
                <a:latin typeface="Arial" panose="020B0604020202020204" pitchFamily="34" charset="0"/>
                <a:cs typeface="Arial" panose="020B0604020202020204" pitchFamily="34" charset="0"/>
              </a:rPr>
              <a:t>:  </a:t>
            </a:r>
          </a:p>
          <a:p>
            <a:pPr marL="1028700" lvl="1" indent="-342900">
              <a:lnSpc>
                <a:spcPct val="150000"/>
              </a:lnSpc>
              <a:spcAft>
                <a:spcPts val="1200"/>
              </a:spcAft>
            </a:pPr>
            <a:r>
              <a:rPr lang="en-US" sz="1800" b="1" dirty="0">
                <a:latin typeface="Arial" panose="020B0604020202020204" pitchFamily="34" charset="0"/>
                <a:cs typeface="Arial" panose="020B0604020202020204" pitchFamily="34" charset="0"/>
              </a:rPr>
              <a:t>Asia Pacific Japan</a:t>
            </a:r>
            <a:r>
              <a:rPr lang="en-US" sz="1800" dirty="0">
                <a:latin typeface="Arial" panose="020B0604020202020204" pitchFamily="34" charset="0"/>
                <a:cs typeface="Arial" panose="020B0604020202020204" pitchFamily="34" charset="0"/>
              </a:rPr>
              <a:t>:  Australia, Hong Kong, Japan, Singapore, India</a:t>
            </a:r>
          </a:p>
          <a:p>
            <a:pPr marL="1028700" lvl="1" indent="-342900">
              <a:lnSpc>
                <a:spcPct val="150000"/>
              </a:lnSpc>
              <a:spcAft>
                <a:spcPts val="1200"/>
              </a:spcAft>
            </a:pPr>
            <a:r>
              <a:rPr lang="en-US" sz="1800" b="1" dirty="0">
                <a:latin typeface="Arial" panose="020B0604020202020204" pitchFamily="34" charset="0"/>
                <a:cs typeface="Arial" panose="020B0604020202020204" pitchFamily="34" charset="0"/>
              </a:rPr>
              <a:t>Europe, Middle East, Africa</a:t>
            </a:r>
            <a:r>
              <a:rPr lang="en-US" sz="1800" dirty="0">
                <a:latin typeface="Arial" panose="020B0604020202020204" pitchFamily="34" charset="0"/>
                <a:cs typeface="Arial" panose="020B0604020202020204" pitchFamily="34" charset="0"/>
              </a:rPr>
              <a:t>:  Germany, Ireland, Netherlands, Switzerland, UK</a:t>
            </a:r>
          </a:p>
          <a:p>
            <a:pPr marL="1028700" lvl="1" indent="-342900">
              <a:lnSpc>
                <a:spcPct val="150000"/>
              </a:lnSpc>
              <a:spcAft>
                <a:spcPts val="1200"/>
              </a:spcAft>
            </a:pPr>
            <a:r>
              <a:rPr lang="en-US" sz="1800" b="1" dirty="0">
                <a:latin typeface="Arial" panose="020B0604020202020204" pitchFamily="34" charset="0"/>
                <a:cs typeface="Arial" panose="020B0604020202020204" pitchFamily="34" charset="0"/>
              </a:rPr>
              <a:t>North America</a:t>
            </a:r>
            <a:r>
              <a:rPr lang="en-US" sz="1800" dirty="0">
                <a:latin typeface="Arial" panose="020B0604020202020204" pitchFamily="34" charset="0"/>
                <a:cs typeface="Arial" panose="020B0604020202020204" pitchFamily="34" charset="0"/>
              </a:rPr>
              <a:t>:  Canada, USA</a:t>
            </a:r>
          </a:p>
          <a:p>
            <a:pPr marL="1028700" lvl="1" indent="-342900">
              <a:lnSpc>
                <a:spcPct val="150000"/>
              </a:lnSpc>
              <a:spcAft>
                <a:spcPts val="1200"/>
              </a:spcAft>
            </a:pPr>
            <a:r>
              <a:rPr lang="en-US" sz="1800" b="1" dirty="0">
                <a:latin typeface="Arial" panose="020B0604020202020204" pitchFamily="34" charset="0"/>
                <a:cs typeface="Arial" panose="020B0604020202020204" pitchFamily="34" charset="0"/>
              </a:rPr>
              <a:t>South America</a:t>
            </a:r>
            <a:r>
              <a:rPr lang="en-US" sz="1800" dirty="0">
                <a:latin typeface="Arial" panose="020B0604020202020204" pitchFamily="34" charset="0"/>
                <a:cs typeface="Arial" panose="020B0604020202020204" pitchFamily="34" charset="0"/>
              </a:rPr>
              <a:t>:  Brazil</a:t>
            </a:r>
          </a:p>
        </p:txBody>
      </p:sp>
      <p:sp>
        <p:nvSpPr>
          <p:cNvPr id="30" name="Content Placeholder 4">
            <a:extLst>
              <a:ext uri="{FF2B5EF4-FFF2-40B4-BE49-F238E27FC236}">
                <a16:creationId xmlns:a16="http://schemas.microsoft.com/office/drawing/2014/main" id="{BC8A3D93-64EE-7E41-96F7-9D040CA09CD1}"/>
              </a:ext>
            </a:extLst>
          </p:cNvPr>
          <p:cNvSpPr txBox="1">
            <a:spLocks/>
          </p:cNvSpPr>
          <p:nvPr/>
        </p:nvSpPr>
        <p:spPr>
          <a:xfrm>
            <a:off x="604434" y="4427534"/>
            <a:ext cx="7462288" cy="56038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000" dirty="0"/>
          </a:p>
        </p:txBody>
      </p:sp>
    </p:spTree>
    <p:extLst>
      <p:ext uri="{BB962C8B-B14F-4D97-AF65-F5344CB8AC3E}">
        <p14:creationId xmlns:p14="http://schemas.microsoft.com/office/powerpoint/2010/main" val="1008040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What is ServiceNow?</a:t>
            </a:r>
          </a:p>
        </p:txBody>
      </p:sp>
      <p:sp>
        <p:nvSpPr>
          <p:cNvPr id="27" name="Content Placeholder 2">
            <a:extLst>
              <a:ext uri="{FF2B5EF4-FFF2-40B4-BE49-F238E27FC236}">
                <a16:creationId xmlns:a16="http://schemas.microsoft.com/office/drawing/2014/main" id="{72AD571F-446E-FA48-BEE6-1CACA3E04834}"/>
              </a:ext>
            </a:extLst>
          </p:cNvPr>
          <p:cNvSpPr>
            <a:spLocks noGrp="1"/>
          </p:cNvSpPr>
          <p:nvPr>
            <p:ph idx="1"/>
          </p:nvPr>
        </p:nvSpPr>
        <p:spPr>
          <a:xfrm>
            <a:off x="721317" y="3235044"/>
            <a:ext cx="10749366" cy="1910162"/>
          </a:xfrm>
        </p:spPr>
        <p:txBody>
          <a:bodyPr vert="horz" lIns="91440" tIns="45720" rIns="91440" bIns="45720" rtlCol="0">
            <a:noAutofit/>
          </a:bodyPr>
          <a:lstStyle/>
          <a:p>
            <a:pPr algn="ctr">
              <a:lnSpc>
                <a:spcPct val="150000"/>
              </a:lnSpc>
              <a:spcAft>
                <a:spcPts val="1200"/>
              </a:spcAft>
            </a:pPr>
            <a:r>
              <a:rPr lang="en-US" sz="1800" dirty="0">
                <a:latin typeface="Arial" panose="020B0604020202020204" pitchFamily="34" charset="0"/>
                <a:cs typeface="Arial" panose="020B0604020202020204" pitchFamily="34" charset="0"/>
              </a:rPr>
              <a:t>ServiceNow is a software company based in Santa Clara, California, founded by Fred Luddy in 2003, to solve problems large enterprises face with traditional IT delivery by providing a robust, simple to use, cloud-based environment in which businesspeople can solve the business problems themselves.</a:t>
            </a:r>
          </a:p>
          <a:p>
            <a:pPr algn="r">
              <a:lnSpc>
                <a:spcPct val="150000"/>
              </a:lnSpc>
              <a:spcAft>
                <a:spcPts val="1200"/>
              </a:spcAft>
            </a:pPr>
            <a:r>
              <a:rPr lang="en-US" sz="1800" dirty="0">
                <a:latin typeface="Arial" panose="020B0604020202020204" pitchFamily="34" charset="0"/>
                <a:cs typeface="Arial" panose="020B0604020202020204" pitchFamily="34" charset="0"/>
              </a:rPr>
              <a:t>- ServiceNowSimple working definition</a:t>
            </a:r>
          </a:p>
        </p:txBody>
      </p:sp>
      <p:sp>
        <p:nvSpPr>
          <p:cNvPr id="30" name="Content Placeholder 4">
            <a:extLst>
              <a:ext uri="{FF2B5EF4-FFF2-40B4-BE49-F238E27FC236}">
                <a16:creationId xmlns:a16="http://schemas.microsoft.com/office/drawing/2014/main" id="{BC8A3D93-64EE-7E41-96F7-9D040CA09CD1}"/>
              </a:ext>
            </a:extLst>
          </p:cNvPr>
          <p:cNvSpPr txBox="1">
            <a:spLocks/>
          </p:cNvSpPr>
          <p:nvPr/>
        </p:nvSpPr>
        <p:spPr>
          <a:xfrm>
            <a:off x="604434" y="4427534"/>
            <a:ext cx="7462288" cy="56038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endParaRPr lang="en-US" sz="2000" dirty="0"/>
          </a:p>
        </p:txBody>
      </p:sp>
    </p:spTree>
    <p:extLst>
      <p:ext uri="{BB962C8B-B14F-4D97-AF65-F5344CB8AC3E}">
        <p14:creationId xmlns:p14="http://schemas.microsoft.com/office/powerpoint/2010/main" val="3449104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A40A-0142-1448-B7D9-EF06254391D7}"/>
              </a:ext>
            </a:extLst>
          </p:cNvPr>
          <p:cNvSpPr>
            <a:spLocks noGrp="1"/>
          </p:cNvSpPr>
          <p:nvPr>
            <p:ph type="title"/>
          </p:nvPr>
        </p:nvSpPr>
        <p:spPr/>
        <p:txBody>
          <a:bodyPr/>
          <a:lstStyle/>
          <a:p>
            <a:r>
              <a:rPr lang="en-US" dirty="0"/>
              <a:t>What is ServiceNow?</a:t>
            </a:r>
          </a:p>
        </p:txBody>
      </p:sp>
      <p:sp>
        <p:nvSpPr>
          <p:cNvPr id="3" name="Content Placeholder 2">
            <a:extLst>
              <a:ext uri="{FF2B5EF4-FFF2-40B4-BE49-F238E27FC236}">
                <a16:creationId xmlns:a16="http://schemas.microsoft.com/office/drawing/2014/main" id="{E2ECC3EE-39C8-AC4E-9C0B-FA3A3F4B5F97}"/>
              </a:ext>
            </a:extLst>
          </p:cNvPr>
          <p:cNvSpPr>
            <a:spLocks noGrp="1"/>
          </p:cNvSpPr>
          <p:nvPr>
            <p:ph idx="1"/>
          </p:nvPr>
        </p:nvSpPr>
        <p:spPr>
          <a:xfrm>
            <a:off x="4004310" y="3236412"/>
            <a:ext cx="4183380" cy="2550432"/>
          </a:xfrm>
        </p:spPr>
        <p:txBody>
          <a:bodyPr/>
          <a:lstStyle/>
          <a:p>
            <a:r>
              <a:rPr lang="en-US" i="1" dirty="0"/>
              <a:t>I keep six honest serving-men</a:t>
            </a:r>
            <a:endParaRPr lang="en-US" dirty="0"/>
          </a:p>
          <a:p>
            <a:r>
              <a:rPr lang="en-US" i="1" dirty="0"/>
              <a:t>They taught me all I knew</a:t>
            </a:r>
            <a:endParaRPr lang="en-US" dirty="0"/>
          </a:p>
          <a:p>
            <a:r>
              <a:rPr lang="en-US" i="1" dirty="0"/>
              <a:t>Their names are What and Why and When</a:t>
            </a:r>
            <a:endParaRPr lang="en-US" dirty="0"/>
          </a:p>
          <a:p>
            <a:r>
              <a:rPr lang="en-US" i="1" dirty="0"/>
              <a:t>And How and Where and Who</a:t>
            </a:r>
            <a:r>
              <a:rPr lang="en-US" dirty="0"/>
              <a:t> </a:t>
            </a:r>
          </a:p>
          <a:p>
            <a:pPr algn="r"/>
            <a:r>
              <a:rPr lang="en-US" dirty="0"/>
              <a:t>- Rudyard Kipling </a:t>
            </a:r>
          </a:p>
        </p:txBody>
      </p:sp>
      <p:sp>
        <p:nvSpPr>
          <p:cNvPr id="4" name="Content Placeholder 2">
            <a:extLst>
              <a:ext uri="{FF2B5EF4-FFF2-40B4-BE49-F238E27FC236}">
                <a16:creationId xmlns:a16="http://schemas.microsoft.com/office/drawing/2014/main" id="{DF153C49-892E-5446-AC86-E9F4A5347791}"/>
              </a:ext>
            </a:extLst>
          </p:cNvPr>
          <p:cNvSpPr txBox="1">
            <a:spLocks/>
          </p:cNvSpPr>
          <p:nvPr/>
        </p:nvSpPr>
        <p:spPr>
          <a:xfrm>
            <a:off x="604434" y="1676987"/>
            <a:ext cx="10858904" cy="1397727"/>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rgbClr val="032D43"/>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rgbClr val="032D43"/>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rgbClr val="032D43"/>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Aft>
                <a:spcPts val="1200"/>
              </a:spcAft>
            </a:pPr>
            <a:r>
              <a:rPr lang="en-US" sz="2000" dirty="0">
                <a:solidFill>
                  <a:schemeClr val="tx1"/>
                </a:solidFill>
                <a:latin typeface="Arial" panose="020B0604020202020204" pitchFamily="34" charset="0"/>
                <a:cs typeface="Arial" panose="020B0604020202020204" pitchFamily="34" charset="0"/>
              </a:rPr>
              <a:t>These slides and the associated video define ServiceNow by asking Who, What, Where, When, Why, and How.</a:t>
            </a:r>
            <a:endParaRPr lang="en-US" sz="1800" dirty="0">
              <a:solidFill>
                <a:schemeClr val="tx1"/>
              </a:solidFill>
              <a:latin typeface="Arial" panose="020B0604020202020204" pitchFamily="34" charset="0"/>
              <a:cs typeface="Arial" panose="020B0604020202020204" pitchFamily="34" charset="0"/>
            </a:endParaRPr>
          </a:p>
          <a:p>
            <a:pPr lvl="1" indent="0">
              <a:lnSpc>
                <a:spcPct val="150000"/>
              </a:lnSpc>
              <a:spcAft>
                <a:spcPts val="1200"/>
              </a:spcAft>
              <a:buNone/>
            </a:pPr>
            <a:endParaRPr lang="en-US" sz="1800" dirty="0">
              <a:solidFill>
                <a:schemeClr val="tx1"/>
              </a:solidFill>
              <a:latin typeface="Arial" panose="020B0604020202020204" pitchFamily="34" charset="0"/>
              <a:cs typeface="Arial" panose="020B0604020202020204" pitchFamily="34" charset="0"/>
            </a:endParaRPr>
          </a:p>
          <a:p>
            <a:pPr lvl="1" indent="0">
              <a:lnSpc>
                <a:spcPct val="150000"/>
              </a:lnSpc>
              <a:spcAft>
                <a:spcPts val="1200"/>
              </a:spcAft>
              <a:buNone/>
            </a:pPr>
            <a:endParaRPr lang="en-US" sz="1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3458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Who is ServiceNow?</a:t>
            </a:r>
          </a:p>
        </p:txBody>
      </p:sp>
      <p:sp>
        <p:nvSpPr>
          <p:cNvPr id="6" name="Content Placeholder 2">
            <a:extLst>
              <a:ext uri="{FF2B5EF4-FFF2-40B4-BE49-F238E27FC236}">
                <a16:creationId xmlns:a16="http://schemas.microsoft.com/office/drawing/2014/main" id="{2BC25367-0DDE-F348-84FB-B85CB148201E}"/>
              </a:ext>
            </a:extLst>
          </p:cNvPr>
          <p:cNvSpPr>
            <a:spLocks noGrp="1"/>
          </p:cNvSpPr>
          <p:nvPr>
            <p:ph idx="1"/>
          </p:nvPr>
        </p:nvSpPr>
        <p:spPr>
          <a:xfrm>
            <a:off x="604434" y="1434294"/>
            <a:ext cx="7128777" cy="4600745"/>
          </a:xfrm>
        </p:spPr>
        <p:txBody>
          <a:bodyPr vert="horz" lIns="91440" tIns="45720" rIns="91440" bIns="45720" rtlCol="0">
            <a:noAutofit/>
          </a:bodyPr>
          <a:lstStyle/>
          <a:p>
            <a:pPr>
              <a:lnSpc>
                <a:spcPct val="150000"/>
              </a:lnSpc>
              <a:spcAft>
                <a:spcPts val="1200"/>
              </a:spcAft>
            </a:pPr>
            <a:r>
              <a:rPr lang="en-US" sz="3200" dirty="0">
                <a:solidFill>
                  <a:schemeClr val="tx1"/>
                </a:solidFill>
                <a:latin typeface="Arial" panose="020B0604020202020204" pitchFamily="34" charset="0"/>
                <a:cs typeface="Arial" panose="020B0604020202020204" pitchFamily="34" charset="0"/>
              </a:rPr>
              <a:t>Employees</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ServiceNow employs over 17,000 people across the globe</a:t>
            </a: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In 2022, ServiceNow was recognized as one of Glassdoor’s Best Places to Work in both the United States and the UK.</a:t>
            </a: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In 2021, ServiceNow was one of FORTUNE magazine’s World’s Most Admired Companies, Future 50 companies, and 100 Best Companies to Work For</a:t>
            </a:r>
          </a:p>
        </p:txBody>
      </p:sp>
      <p:pic>
        <p:nvPicPr>
          <p:cNvPr id="8" name="Picture 7" descr="Icon&#10;&#10;Description automatically generated">
            <a:extLst>
              <a:ext uri="{FF2B5EF4-FFF2-40B4-BE49-F238E27FC236}">
                <a16:creationId xmlns:a16="http://schemas.microsoft.com/office/drawing/2014/main" id="{4C2D747F-5B7D-294F-8D96-7DD3F473B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8484" y="2870655"/>
            <a:ext cx="1532973" cy="1029129"/>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76E824A5-9373-5D4C-A090-FAB8670A6E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7923" y="4957137"/>
            <a:ext cx="1115878" cy="1208868"/>
          </a:xfrm>
          <a:prstGeom prst="rect">
            <a:avLst/>
          </a:prstGeom>
        </p:spPr>
      </p:pic>
      <p:pic>
        <p:nvPicPr>
          <p:cNvPr id="12" name="Picture 11" descr="A red and white sign&#10;&#10;Description automatically generated with medium confidence">
            <a:extLst>
              <a:ext uri="{FF2B5EF4-FFF2-40B4-BE49-F238E27FC236}">
                <a16:creationId xmlns:a16="http://schemas.microsoft.com/office/drawing/2014/main" id="{098E8594-CC2E-E746-ACC7-FAF7FCA7FD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2770" y="3809655"/>
            <a:ext cx="1026043" cy="1631408"/>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9CD33696-4AF9-BB47-9107-47468DBB0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3358" y="1784004"/>
            <a:ext cx="1050373" cy="1450515"/>
          </a:xfrm>
          <a:prstGeom prst="rect">
            <a:avLst/>
          </a:prstGeom>
        </p:spPr>
      </p:pic>
    </p:spTree>
    <p:extLst>
      <p:ext uri="{BB962C8B-B14F-4D97-AF65-F5344CB8AC3E}">
        <p14:creationId xmlns:p14="http://schemas.microsoft.com/office/powerpoint/2010/main" val="3702678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C845493-EFF7-C841-98C0-F37743641C24}"/>
              </a:ext>
            </a:extLst>
          </p:cNvPr>
          <p:cNvSpPr/>
          <p:nvPr/>
        </p:nvSpPr>
        <p:spPr>
          <a:xfrm>
            <a:off x="130629" y="3165980"/>
            <a:ext cx="11900262" cy="3570986"/>
          </a:xfrm>
          <a:prstGeom prst="rect">
            <a:avLst/>
          </a:prstGeom>
          <a:solidFill>
            <a:srgbClr val="EEEEE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Who is ServiceNow?</a:t>
            </a:r>
          </a:p>
        </p:txBody>
      </p:sp>
      <p:sp>
        <p:nvSpPr>
          <p:cNvPr id="6" name="Content Placeholder 2">
            <a:extLst>
              <a:ext uri="{FF2B5EF4-FFF2-40B4-BE49-F238E27FC236}">
                <a16:creationId xmlns:a16="http://schemas.microsoft.com/office/drawing/2014/main" id="{2BC25367-0DDE-F348-84FB-B85CB148201E}"/>
              </a:ext>
            </a:extLst>
          </p:cNvPr>
          <p:cNvSpPr>
            <a:spLocks noGrp="1"/>
          </p:cNvSpPr>
          <p:nvPr>
            <p:ph idx="1"/>
          </p:nvPr>
        </p:nvSpPr>
        <p:spPr>
          <a:xfrm>
            <a:off x="604433" y="1434294"/>
            <a:ext cx="11426458" cy="1731685"/>
          </a:xfrm>
        </p:spPr>
        <p:txBody>
          <a:bodyPr vert="horz" lIns="91440" tIns="45720" rIns="91440" bIns="45720" rtlCol="0">
            <a:noAutofit/>
          </a:bodyPr>
          <a:lstStyle/>
          <a:p>
            <a:pPr>
              <a:lnSpc>
                <a:spcPct val="150000"/>
              </a:lnSpc>
              <a:spcAft>
                <a:spcPts val="1200"/>
              </a:spcAft>
            </a:pPr>
            <a:r>
              <a:rPr lang="en-US" sz="3200" dirty="0">
                <a:solidFill>
                  <a:schemeClr val="tx1"/>
                </a:solidFill>
                <a:latin typeface="Arial" panose="020B0604020202020204" pitchFamily="34" charset="0"/>
                <a:cs typeface="Arial" panose="020B0604020202020204" pitchFamily="34" charset="0"/>
              </a:rPr>
              <a:t>Customers</a:t>
            </a:r>
            <a:endParaRPr lang="en-US" sz="2000" dirty="0">
              <a:solidFill>
                <a:schemeClr val="tx1"/>
              </a:solidFill>
              <a:latin typeface="Arial" panose="020B0604020202020204" pitchFamily="34" charset="0"/>
              <a:cs typeface="Arial" panose="020B0604020202020204" pitchFamily="34" charset="0"/>
            </a:endParaRPr>
          </a:p>
          <a:p>
            <a:pPr>
              <a:lnSpc>
                <a:spcPct val="150000"/>
              </a:lnSpc>
              <a:spcAft>
                <a:spcPts val="1200"/>
              </a:spcAft>
            </a:pPr>
            <a:r>
              <a:rPr lang="en-US" sz="2000" dirty="0">
                <a:solidFill>
                  <a:schemeClr val="tx1"/>
                </a:solidFill>
                <a:latin typeface="Arial" panose="020B0604020202020204" pitchFamily="34" charset="0"/>
                <a:cs typeface="Arial" panose="020B0604020202020204" pitchFamily="34" charset="0"/>
              </a:rPr>
              <a:t>ServiceNow targets mid to large-enterprise companies world-wide</a:t>
            </a:r>
          </a:p>
        </p:txBody>
      </p:sp>
      <p:pic>
        <p:nvPicPr>
          <p:cNvPr id="4" name="Picture 3" descr="Logo, company name&#10;&#10;Description automatically generated">
            <a:extLst>
              <a:ext uri="{FF2B5EF4-FFF2-40B4-BE49-F238E27FC236}">
                <a16:creationId xmlns:a16="http://schemas.microsoft.com/office/drawing/2014/main" id="{330B9228-2DB3-9C4B-8A8D-242C57865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07" y="3332458"/>
            <a:ext cx="850046" cy="1067500"/>
          </a:xfrm>
          <a:prstGeom prst="rect">
            <a:avLst/>
          </a:prstGeom>
        </p:spPr>
      </p:pic>
      <p:pic>
        <p:nvPicPr>
          <p:cNvPr id="7" name="Picture 6" descr="A red and white sign&#10;&#10;Description automatically generated with low confidence">
            <a:extLst>
              <a:ext uri="{FF2B5EF4-FFF2-40B4-BE49-F238E27FC236}">
                <a16:creationId xmlns:a16="http://schemas.microsoft.com/office/drawing/2014/main" id="{298AD3A7-6274-4A4F-9EB4-F30385E7F0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1863" y="3485227"/>
            <a:ext cx="1801000" cy="761962"/>
          </a:xfrm>
          <a:prstGeom prst="rect">
            <a:avLst/>
          </a:prstGeom>
        </p:spPr>
      </p:pic>
      <p:pic>
        <p:nvPicPr>
          <p:cNvPr id="11" name="Picture 10" descr="A black and white sign&#10;&#10;Description automatically generated with low confidence">
            <a:extLst>
              <a:ext uri="{FF2B5EF4-FFF2-40B4-BE49-F238E27FC236}">
                <a16:creationId xmlns:a16="http://schemas.microsoft.com/office/drawing/2014/main" id="{75C631FA-F6AC-5642-BDA6-9C5692EA8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313" y="3537089"/>
            <a:ext cx="2586000" cy="646500"/>
          </a:xfrm>
          <a:prstGeom prst="rect">
            <a:avLst/>
          </a:prstGeom>
        </p:spPr>
      </p:pic>
      <p:pic>
        <p:nvPicPr>
          <p:cNvPr id="15" name="Picture 14" descr="Icon&#10;&#10;Description automatically generated">
            <a:extLst>
              <a:ext uri="{FF2B5EF4-FFF2-40B4-BE49-F238E27FC236}">
                <a16:creationId xmlns:a16="http://schemas.microsoft.com/office/drawing/2014/main" id="{E0295D15-A8AF-EB42-9D87-032CCBC24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2630" y="3588297"/>
            <a:ext cx="2763940" cy="544083"/>
          </a:xfrm>
          <a:prstGeom prst="rect">
            <a:avLst/>
          </a:prstGeom>
        </p:spPr>
      </p:pic>
      <p:pic>
        <p:nvPicPr>
          <p:cNvPr id="17" name="Picture 16" descr="Diagram&#10;&#10;Description automatically generated with low confidence">
            <a:extLst>
              <a:ext uri="{FF2B5EF4-FFF2-40B4-BE49-F238E27FC236}">
                <a16:creationId xmlns:a16="http://schemas.microsoft.com/office/drawing/2014/main" id="{A26E8B9F-3B5A-BA48-BFC3-6C939AAB79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515" y="4642317"/>
            <a:ext cx="1165876" cy="796208"/>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2367BC50-936F-1D49-87C3-7EE810A181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2320" y="4663788"/>
            <a:ext cx="1171747" cy="753266"/>
          </a:xfrm>
          <a:prstGeom prst="rect">
            <a:avLst/>
          </a:prstGeom>
        </p:spPr>
      </p:pic>
      <p:pic>
        <p:nvPicPr>
          <p:cNvPr id="21" name="Picture 20" descr="Logo&#10;&#10;Description automatically generated">
            <a:extLst>
              <a:ext uri="{FF2B5EF4-FFF2-40B4-BE49-F238E27FC236}">
                <a16:creationId xmlns:a16="http://schemas.microsoft.com/office/drawing/2014/main" id="{E2FF05D3-5662-964C-869D-1A14EF012C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1337" y="4565102"/>
            <a:ext cx="1235559" cy="954750"/>
          </a:xfrm>
          <a:prstGeom prst="rect">
            <a:avLst/>
          </a:prstGeom>
        </p:spPr>
      </p:pic>
      <p:pic>
        <p:nvPicPr>
          <p:cNvPr id="23" name="Picture 22" descr="Logo, company name&#10;&#10;Description automatically generated">
            <a:extLst>
              <a:ext uri="{FF2B5EF4-FFF2-40B4-BE49-F238E27FC236}">
                <a16:creationId xmlns:a16="http://schemas.microsoft.com/office/drawing/2014/main" id="{42C1B51E-793F-E243-8640-BEBC96FEB6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9690" y="4711692"/>
            <a:ext cx="2586001" cy="657458"/>
          </a:xfrm>
          <a:prstGeom prst="rect">
            <a:avLst/>
          </a:prstGeom>
        </p:spPr>
      </p:pic>
      <p:pic>
        <p:nvPicPr>
          <p:cNvPr id="25" name="Picture 24" descr="Text&#10;&#10;Description automatically generated with low confidence">
            <a:extLst>
              <a:ext uri="{FF2B5EF4-FFF2-40B4-BE49-F238E27FC236}">
                <a16:creationId xmlns:a16="http://schemas.microsoft.com/office/drawing/2014/main" id="{9876342C-7C6E-4E41-80D2-272ABFD9D8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4453" y="5658212"/>
            <a:ext cx="2203125" cy="1013438"/>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6CF9D7AA-0086-3E4A-A543-ECCE3B85D8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1124" y="5803897"/>
            <a:ext cx="2358753" cy="722067"/>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1B200A8D-3AEC-544E-90EB-EDC97213DB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74424" y="5748916"/>
            <a:ext cx="2358753" cy="667572"/>
          </a:xfrm>
          <a:prstGeom prst="rect">
            <a:avLst/>
          </a:prstGeom>
        </p:spPr>
      </p:pic>
    </p:spTree>
    <p:extLst>
      <p:ext uri="{BB962C8B-B14F-4D97-AF65-F5344CB8AC3E}">
        <p14:creationId xmlns:p14="http://schemas.microsoft.com/office/powerpoint/2010/main" val="3328604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Who is ServiceNow?</a:t>
            </a:r>
          </a:p>
        </p:txBody>
      </p:sp>
      <p:sp>
        <p:nvSpPr>
          <p:cNvPr id="6" name="Content Placeholder 2">
            <a:extLst>
              <a:ext uri="{FF2B5EF4-FFF2-40B4-BE49-F238E27FC236}">
                <a16:creationId xmlns:a16="http://schemas.microsoft.com/office/drawing/2014/main" id="{2BC25367-0DDE-F348-84FB-B85CB148201E}"/>
              </a:ext>
            </a:extLst>
          </p:cNvPr>
          <p:cNvSpPr>
            <a:spLocks noGrp="1"/>
          </p:cNvSpPr>
          <p:nvPr>
            <p:ph idx="1"/>
          </p:nvPr>
        </p:nvSpPr>
        <p:spPr>
          <a:xfrm>
            <a:off x="604434" y="1434294"/>
            <a:ext cx="7246344" cy="3189957"/>
          </a:xfrm>
        </p:spPr>
        <p:txBody>
          <a:bodyPr vert="horz" lIns="91440" tIns="45720" rIns="91440" bIns="45720" rtlCol="0">
            <a:noAutofit/>
          </a:bodyPr>
          <a:lstStyle/>
          <a:p>
            <a:pPr>
              <a:lnSpc>
                <a:spcPct val="150000"/>
              </a:lnSpc>
              <a:spcAft>
                <a:spcPts val="1200"/>
              </a:spcAft>
            </a:pPr>
            <a:r>
              <a:rPr lang="en-US" sz="3200" dirty="0">
                <a:solidFill>
                  <a:schemeClr val="tx1"/>
                </a:solidFill>
                <a:latin typeface="Arial" panose="020B0604020202020204" pitchFamily="34" charset="0"/>
                <a:cs typeface="Arial" panose="020B0604020202020204" pitchFamily="34" charset="0"/>
              </a:rPr>
              <a:t>Bill McDermott</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Currently serving as the CEO of ServiceNow</a:t>
            </a: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Formerly CEO of SAP SE where during his tenure the company’s market value increased from $39 billion to $156 billion</a:t>
            </a:r>
          </a:p>
        </p:txBody>
      </p:sp>
      <p:pic>
        <p:nvPicPr>
          <p:cNvPr id="5" name="Picture 4" descr="A picture containing person&#10;&#10;Description automatically generated">
            <a:extLst>
              <a:ext uri="{FF2B5EF4-FFF2-40B4-BE49-F238E27FC236}">
                <a16:creationId xmlns:a16="http://schemas.microsoft.com/office/drawing/2014/main" id="{FF899366-7D7A-2644-AA06-D9606DE31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319447"/>
            <a:ext cx="11982994" cy="6740434"/>
          </a:xfrm>
          <a:prstGeom prst="rect">
            <a:avLst/>
          </a:prstGeom>
        </p:spPr>
      </p:pic>
    </p:spTree>
    <p:extLst>
      <p:ext uri="{BB962C8B-B14F-4D97-AF65-F5344CB8AC3E}">
        <p14:creationId xmlns:p14="http://schemas.microsoft.com/office/powerpoint/2010/main" val="2667988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male&#10;&#10;Description automatically generated">
            <a:extLst>
              <a:ext uri="{FF2B5EF4-FFF2-40B4-BE49-F238E27FC236}">
                <a16:creationId xmlns:a16="http://schemas.microsoft.com/office/drawing/2014/main" id="{37F09D9F-401D-7740-81C7-D6AB35426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478" y="992777"/>
            <a:ext cx="10429791" cy="5865224"/>
          </a:xfrm>
          <a:prstGeom prst="rect">
            <a:avLst/>
          </a:prstGeom>
        </p:spPr>
      </p:pic>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Who is ServiceNow?</a:t>
            </a:r>
          </a:p>
        </p:txBody>
      </p:sp>
      <p:sp>
        <p:nvSpPr>
          <p:cNvPr id="6" name="Content Placeholder 2">
            <a:extLst>
              <a:ext uri="{FF2B5EF4-FFF2-40B4-BE49-F238E27FC236}">
                <a16:creationId xmlns:a16="http://schemas.microsoft.com/office/drawing/2014/main" id="{2BC25367-0DDE-F348-84FB-B85CB148201E}"/>
              </a:ext>
            </a:extLst>
          </p:cNvPr>
          <p:cNvSpPr>
            <a:spLocks noGrp="1"/>
          </p:cNvSpPr>
          <p:nvPr>
            <p:ph idx="1"/>
          </p:nvPr>
        </p:nvSpPr>
        <p:spPr>
          <a:xfrm>
            <a:off x="604434" y="1434294"/>
            <a:ext cx="7246344" cy="4875066"/>
          </a:xfrm>
        </p:spPr>
        <p:txBody>
          <a:bodyPr vert="horz" lIns="91440" tIns="45720" rIns="91440" bIns="45720" rtlCol="0">
            <a:noAutofit/>
          </a:bodyPr>
          <a:lstStyle/>
          <a:p>
            <a:pPr>
              <a:lnSpc>
                <a:spcPct val="150000"/>
              </a:lnSpc>
              <a:spcAft>
                <a:spcPts val="1200"/>
              </a:spcAft>
            </a:pPr>
            <a:r>
              <a:rPr lang="en-US" sz="3200" dirty="0">
                <a:solidFill>
                  <a:schemeClr val="tx1"/>
                </a:solidFill>
                <a:latin typeface="Arial" panose="020B0604020202020204" pitchFamily="34" charset="0"/>
                <a:cs typeface="Arial" panose="020B0604020202020204" pitchFamily="34" charset="0"/>
              </a:rPr>
              <a:t>Fred Luddy</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ServiceNow founder and current board chairman</a:t>
            </a: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Born in New Castle, IN</a:t>
            </a: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Dropped out of Indiana University</a:t>
            </a: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Former CTO of Peregrine Systems</a:t>
            </a:r>
          </a:p>
        </p:txBody>
      </p:sp>
    </p:spTree>
    <p:extLst>
      <p:ext uri="{BB962C8B-B14F-4D97-AF65-F5344CB8AC3E}">
        <p14:creationId xmlns:p14="http://schemas.microsoft.com/office/powerpoint/2010/main" val="2774438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When is ServiceNow?</a:t>
            </a:r>
          </a:p>
        </p:txBody>
      </p:sp>
      <p:sp>
        <p:nvSpPr>
          <p:cNvPr id="7" name="Content Placeholder 2">
            <a:extLst>
              <a:ext uri="{FF2B5EF4-FFF2-40B4-BE49-F238E27FC236}">
                <a16:creationId xmlns:a16="http://schemas.microsoft.com/office/drawing/2014/main" id="{405D3AA5-E412-314D-9175-CE6C3B50B4EB}"/>
              </a:ext>
            </a:extLst>
          </p:cNvPr>
          <p:cNvSpPr>
            <a:spLocks noGrp="1"/>
          </p:cNvSpPr>
          <p:nvPr>
            <p:ph idx="1"/>
          </p:nvPr>
        </p:nvSpPr>
        <p:spPr>
          <a:xfrm>
            <a:off x="604434" y="1434294"/>
            <a:ext cx="11211514" cy="5120885"/>
          </a:xfrm>
        </p:spPr>
        <p:txBody>
          <a:bodyPr vert="horz" lIns="91440" tIns="45720" rIns="91440" bIns="45720" rtlCol="0">
            <a:noAutofit/>
          </a:bodyPr>
          <a:lstStyle/>
          <a:p>
            <a:pPr marL="342900" indent="-342900">
              <a:lnSpc>
                <a:spcPct val="2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2003:              founds the company as GlideSoft</a:t>
            </a:r>
          </a:p>
          <a:p>
            <a:pPr marL="342900" indent="-342900">
              <a:lnSpc>
                <a:spcPct val="2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2006:  Company name changed from GlideSoft to </a:t>
            </a:r>
          </a:p>
          <a:p>
            <a:pPr marL="342900" indent="-342900">
              <a:lnSpc>
                <a:spcPct val="2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2012:                becomes a publicly traded company</a:t>
            </a:r>
          </a:p>
          <a:p>
            <a:pPr marL="342900" indent="-342900">
              <a:lnSpc>
                <a:spcPct val="2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2018:  ServiceNow #1 on              most innovative companies</a:t>
            </a:r>
          </a:p>
          <a:p>
            <a:pPr marL="342900" indent="-342900">
              <a:lnSpc>
                <a:spcPct val="2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2019:                  named CEO of ServiceNow</a:t>
            </a:r>
          </a:p>
        </p:txBody>
      </p:sp>
      <p:pic>
        <p:nvPicPr>
          <p:cNvPr id="8" name="Picture 7" descr="A picture containing person, person, male&#10;&#10;Description automatically generated">
            <a:extLst>
              <a:ext uri="{FF2B5EF4-FFF2-40B4-BE49-F238E27FC236}">
                <a16:creationId xmlns:a16="http://schemas.microsoft.com/office/drawing/2014/main" id="{6AF0BA18-18D6-524B-B807-C6A4B517B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361" y="1322324"/>
            <a:ext cx="1877120" cy="1055603"/>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305ECEFE-62B0-774D-A2DF-947A3FD84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676" y="5107690"/>
            <a:ext cx="1876629" cy="1055603"/>
          </a:xfrm>
          <a:prstGeom prst="rect">
            <a:avLst/>
          </a:prstGeom>
        </p:spPr>
      </p:pic>
      <p:pic>
        <p:nvPicPr>
          <p:cNvPr id="11" name="Graphic 10">
            <a:extLst>
              <a:ext uri="{FF2B5EF4-FFF2-40B4-BE49-F238E27FC236}">
                <a16:creationId xmlns:a16="http://schemas.microsoft.com/office/drawing/2014/main" id="{7ABA597A-1027-0246-9C93-9898E7B4CA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5119" y="2694655"/>
            <a:ext cx="2605091" cy="394711"/>
          </a:xfrm>
          <a:prstGeom prst="rect">
            <a:avLst/>
          </a:prstGeom>
        </p:spPr>
      </p:pic>
      <p:pic>
        <p:nvPicPr>
          <p:cNvPr id="13" name="Picture 12" descr="Logo&#10;&#10;Description automatically generated">
            <a:extLst>
              <a:ext uri="{FF2B5EF4-FFF2-40B4-BE49-F238E27FC236}">
                <a16:creationId xmlns:a16="http://schemas.microsoft.com/office/drawing/2014/main" id="{A3B972CE-2C95-A44D-BE3F-9711C467E6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4606" y="3454101"/>
            <a:ext cx="823037" cy="823037"/>
          </a:xfrm>
          <a:prstGeom prst="rect">
            <a:avLst/>
          </a:prstGeom>
        </p:spPr>
      </p:pic>
      <p:pic>
        <p:nvPicPr>
          <p:cNvPr id="15" name="Picture 14" descr="A person holding his hands up&#10;&#10;Description automatically generated with medium confidence">
            <a:extLst>
              <a:ext uri="{FF2B5EF4-FFF2-40B4-BE49-F238E27FC236}">
                <a16:creationId xmlns:a16="http://schemas.microsoft.com/office/drawing/2014/main" id="{25674F28-D8D5-B249-B245-F5829AF7A7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2557" y="4390881"/>
            <a:ext cx="743043" cy="915259"/>
          </a:xfrm>
          <a:prstGeom prst="rect">
            <a:avLst/>
          </a:prstGeom>
        </p:spPr>
      </p:pic>
    </p:spTree>
    <p:extLst>
      <p:ext uri="{BB962C8B-B14F-4D97-AF65-F5344CB8AC3E}">
        <p14:creationId xmlns:p14="http://schemas.microsoft.com/office/powerpoint/2010/main" val="331365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Why ServiceNow?</a:t>
            </a:r>
          </a:p>
        </p:txBody>
      </p:sp>
      <p:pic>
        <p:nvPicPr>
          <p:cNvPr id="14" name="Picture 13" descr="A black computer monitor&#10;&#10;Description automatically generated with low confidence">
            <a:extLst>
              <a:ext uri="{FF2B5EF4-FFF2-40B4-BE49-F238E27FC236}">
                <a16:creationId xmlns:a16="http://schemas.microsoft.com/office/drawing/2014/main" id="{7D197AA9-02BF-934B-8751-45B93F091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6434" y="1619795"/>
            <a:ext cx="6975566" cy="5086350"/>
          </a:xfrm>
          <a:prstGeom prst="rect">
            <a:avLst/>
          </a:prstGeom>
        </p:spPr>
      </p:pic>
      <p:pic>
        <p:nvPicPr>
          <p:cNvPr id="5" name="nickBurns.mp4" descr="nickBurns.mp4">
            <a:hlinkClick r:id="" action="ppaction://media"/>
            <a:extLst>
              <a:ext uri="{FF2B5EF4-FFF2-40B4-BE49-F238E27FC236}">
                <a16:creationId xmlns:a16="http://schemas.microsoft.com/office/drawing/2014/main" id="{09BB269A-71E0-0A4F-AE7E-9B2E3FEDB8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753610" y="2116182"/>
            <a:ext cx="5901214" cy="3320416"/>
          </a:xfrm>
        </p:spPr>
      </p:pic>
      <p:pic>
        <p:nvPicPr>
          <p:cNvPr id="16" name="Picture 15" descr="A picture containing person, person, male&#10;&#10;Description automatically generated">
            <a:extLst>
              <a:ext uri="{FF2B5EF4-FFF2-40B4-BE49-F238E27FC236}">
                <a16:creationId xmlns:a16="http://schemas.microsoft.com/office/drawing/2014/main" id="{57E226CE-A23D-724D-AC63-41497FF16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7965" y="1619795"/>
            <a:ext cx="1805429" cy="1015288"/>
          </a:xfrm>
          <a:prstGeom prst="rect">
            <a:avLst/>
          </a:prstGeom>
        </p:spPr>
      </p:pic>
      <p:sp>
        <p:nvSpPr>
          <p:cNvPr id="17" name="Content Placeholder 2">
            <a:extLst>
              <a:ext uri="{FF2B5EF4-FFF2-40B4-BE49-F238E27FC236}">
                <a16:creationId xmlns:a16="http://schemas.microsoft.com/office/drawing/2014/main" id="{EBBE76AA-9434-EB4E-8B01-1FD5CB74EF83}"/>
              </a:ext>
            </a:extLst>
          </p:cNvPr>
          <p:cNvSpPr txBox="1">
            <a:spLocks/>
          </p:cNvSpPr>
          <p:nvPr/>
        </p:nvSpPr>
        <p:spPr>
          <a:xfrm>
            <a:off x="537176" y="1815738"/>
            <a:ext cx="4679258" cy="4585063"/>
          </a:xfrm>
          <a:prstGeom prst="rect">
            <a:avLst/>
          </a:prstGeom>
        </p:spPr>
        <p:txBody>
          <a:bodyPr vert="horz" lIns="91440" tIns="45720" rIns="91440" bIns="45720" rtlCol="0">
            <a:noAutofit/>
          </a:bodyPr>
          <a:lstStyle>
            <a:lvl1pPr marL="0" indent="0" algn="l" defTabSz="914400" rtl="0" eaLnBrk="1" latinLnBrk="0" hangingPunct="1">
              <a:lnSpc>
                <a:spcPct val="130000"/>
              </a:lnSpc>
              <a:spcBef>
                <a:spcPts val="500"/>
              </a:spcBef>
              <a:spcAft>
                <a:spcPts val="1000"/>
              </a:spcAft>
              <a:buFont typeface="Arial" panose="020B0604020202020204" pitchFamily="34" charset="0"/>
              <a:buNone/>
              <a:defRPr sz="1600" kern="1200" baseline="0">
                <a:solidFill>
                  <a:srgbClr val="032D43"/>
                </a:solidFill>
                <a:latin typeface="+mn-lt"/>
                <a:ea typeface="+mn-ea"/>
                <a:cs typeface="+mn-cs"/>
              </a:defRPr>
            </a:lvl1pPr>
            <a:lvl2pPr marL="685800" indent="-228600" algn="l" defTabSz="914400" rtl="0" eaLnBrk="1" latinLnBrk="0" hangingPunct="1">
              <a:lnSpc>
                <a:spcPct val="130000"/>
              </a:lnSpc>
              <a:spcBef>
                <a:spcPts val="500"/>
              </a:spcBef>
              <a:spcAft>
                <a:spcPts val="1000"/>
              </a:spcAft>
              <a:buFont typeface="Arial" panose="020B0604020202020204" pitchFamily="34" charset="0"/>
              <a:buChar char="•"/>
              <a:defRPr sz="1400" kern="1200" baseline="0">
                <a:solidFill>
                  <a:srgbClr val="032D43"/>
                </a:solidFill>
                <a:latin typeface="+mn-lt"/>
                <a:ea typeface="+mn-ea"/>
                <a:cs typeface="+mn-cs"/>
              </a:defRPr>
            </a:lvl2pPr>
            <a:lvl3pPr marL="1143000" indent="-228600" algn="l" defTabSz="914400" rtl="0" eaLnBrk="1" latinLnBrk="0" hangingPunct="1">
              <a:lnSpc>
                <a:spcPct val="130000"/>
              </a:lnSpc>
              <a:spcBef>
                <a:spcPct val="30000"/>
              </a:spcBef>
              <a:spcAft>
                <a:spcPts val="1000"/>
              </a:spcAft>
              <a:buFont typeface="Arial" panose="020B0604020202020204" pitchFamily="34" charset="0"/>
              <a:buChar char="•"/>
              <a:defRPr sz="1200" kern="1200" baseline="0">
                <a:solidFill>
                  <a:srgbClr val="032D43"/>
                </a:solidFill>
                <a:latin typeface="+mn-lt"/>
                <a:ea typeface="+mn-ea"/>
                <a:cs typeface="+mn-cs"/>
              </a:defRPr>
            </a:lvl3pPr>
            <a:lvl4pPr marL="16002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4pPr>
            <a:lvl5pPr marL="2057400" indent="-228600" algn="l" defTabSz="914400" rtl="0" eaLnBrk="1" latinLnBrk="0" hangingPunct="1">
              <a:lnSpc>
                <a:spcPct val="130000"/>
              </a:lnSpc>
              <a:spcBef>
                <a:spcPct val="30000"/>
              </a:spcBef>
              <a:spcAft>
                <a:spcPts val="1000"/>
              </a:spcAft>
              <a:buFont typeface="Arial" panose="020B0604020202020204" pitchFamily="34" charset="0"/>
              <a:buChar char="•"/>
              <a:defRPr sz="1100" kern="1200" baseline="0">
                <a:solidFill>
                  <a:srgbClr val="032D43"/>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nSpc>
                <a:spcPct val="250000"/>
              </a:lnSpc>
              <a:spcAft>
                <a:spcPts val="1200"/>
              </a:spcAft>
            </a:pPr>
            <a:r>
              <a:rPr lang="en-US" sz="2000" dirty="0">
                <a:solidFill>
                  <a:schemeClr val="tx1"/>
                </a:solidFill>
                <a:latin typeface="Arial" panose="020B0604020202020204" pitchFamily="34" charset="0"/>
                <a:cs typeface="Arial" panose="020B0604020202020204" pitchFamily="34" charset="0"/>
              </a:rPr>
              <a:t>Over the course of his career,           had witnessed countless situations where Information Technology, its employees, and processes made smart businesspeople feel embarrassed and ignorant.  </a:t>
            </a:r>
          </a:p>
        </p:txBody>
      </p:sp>
    </p:spTree>
    <p:extLst>
      <p:ext uri="{BB962C8B-B14F-4D97-AF65-F5344CB8AC3E}">
        <p14:creationId xmlns:p14="http://schemas.microsoft.com/office/powerpoint/2010/main" val="176293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FA4F2A-B3C5-3746-96DB-26748D8D8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710" y="4733079"/>
            <a:ext cx="1045027" cy="1122436"/>
          </a:xfrm>
          <a:prstGeom prst="rect">
            <a:avLst/>
          </a:prstGeom>
        </p:spPr>
      </p:pic>
      <p:sp>
        <p:nvSpPr>
          <p:cNvPr id="2" name="Title 1">
            <a:extLst>
              <a:ext uri="{FF2B5EF4-FFF2-40B4-BE49-F238E27FC236}">
                <a16:creationId xmlns:a16="http://schemas.microsoft.com/office/drawing/2014/main" id="{5DB7F1E5-12CD-5B41-9BD5-3DDF9CB83938}"/>
              </a:ext>
            </a:extLst>
          </p:cNvPr>
          <p:cNvSpPr>
            <a:spLocks noGrp="1"/>
          </p:cNvSpPr>
          <p:nvPr>
            <p:ph type="title"/>
          </p:nvPr>
        </p:nvSpPr>
        <p:spPr/>
        <p:txBody>
          <a:bodyPr/>
          <a:lstStyle/>
          <a:p>
            <a:r>
              <a:rPr lang="en-US" dirty="0"/>
              <a:t>Why ServiceNow?</a:t>
            </a:r>
          </a:p>
        </p:txBody>
      </p:sp>
      <p:sp>
        <p:nvSpPr>
          <p:cNvPr id="9" name="Content Placeholder 2">
            <a:extLst>
              <a:ext uri="{FF2B5EF4-FFF2-40B4-BE49-F238E27FC236}">
                <a16:creationId xmlns:a16="http://schemas.microsoft.com/office/drawing/2014/main" id="{7D419772-1648-EA48-B3B5-D90BAC5E821A}"/>
              </a:ext>
            </a:extLst>
          </p:cNvPr>
          <p:cNvSpPr>
            <a:spLocks noGrp="1"/>
          </p:cNvSpPr>
          <p:nvPr>
            <p:ph idx="1"/>
          </p:nvPr>
        </p:nvSpPr>
        <p:spPr>
          <a:xfrm>
            <a:off x="604435" y="1434294"/>
            <a:ext cx="5156286" cy="4848940"/>
          </a:xfrm>
        </p:spPr>
        <p:txBody>
          <a:bodyPr vert="horz" lIns="91440" tIns="45720" rIns="91440" bIns="45720" rtlCol="0">
            <a:noAutofit/>
          </a:bodyPr>
          <a:lstStyle/>
          <a:p>
            <a:pPr>
              <a:lnSpc>
                <a:spcPct val="150000"/>
              </a:lnSpc>
              <a:spcAft>
                <a:spcPts val="1200"/>
              </a:spcAft>
            </a:pPr>
            <a:r>
              <a:rPr lang="en-US" sz="3200" dirty="0">
                <a:solidFill>
                  <a:schemeClr val="tx1"/>
                </a:solidFill>
                <a:latin typeface="Arial" panose="020B0604020202020204" pitchFamily="34" charset="0"/>
                <a:cs typeface="Arial" panose="020B0604020202020204" pitchFamily="34" charset="0"/>
              </a:rPr>
              <a:t>Information Technology (IT)</a:t>
            </a:r>
            <a:endParaRPr lang="en-US" sz="2000" dirty="0">
              <a:solidFill>
                <a:schemeClr val="tx1"/>
              </a:solidFill>
              <a:latin typeface="Arial" panose="020B0604020202020204" pitchFamily="34" charset="0"/>
              <a:cs typeface="Arial" panose="020B0604020202020204" pitchFamily="34" charset="0"/>
            </a:endParaRP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Usually does not produce revenue</a:t>
            </a: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Is an expense (oftentimes the largest)</a:t>
            </a: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Exists to enable or enhance the ability of the revenue-producing businesspeople</a:t>
            </a:r>
          </a:p>
          <a:p>
            <a:pPr marL="342900" indent="-342900">
              <a:lnSpc>
                <a:spcPct val="150000"/>
              </a:lnSpc>
              <a:spcAft>
                <a:spcPts val="1200"/>
              </a:spcAft>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Is a necessary evil </a:t>
            </a:r>
          </a:p>
        </p:txBody>
      </p:sp>
      <p:sp>
        <p:nvSpPr>
          <p:cNvPr id="18" name="Rounded Rectangle 17">
            <a:extLst>
              <a:ext uri="{FF2B5EF4-FFF2-40B4-BE49-F238E27FC236}">
                <a16:creationId xmlns:a16="http://schemas.microsoft.com/office/drawing/2014/main" id="{B998687D-1321-774B-97F7-AD0117524A24}"/>
              </a:ext>
            </a:extLst>
          </p:cNvPr>
          <p:cNvSpPr/>
          <p:nvPr/>
        </p:nvSpPr>
        <p:spPr>
          <a:xfrm>
            <a:off x="8212996" y="1874759"/>
            <a:ext cx="2664822" cy="914400"/>
          </a:xfrm>
          <a:prstGeom prst="roundRect">
            <a:avLst/>
          </a:prstGeom>
          <a:solidFill>
            <a:srgbClr val="032D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2D84E"/>
                </a:solidFill>
              </a:rPr>
              <a:t>Business</a:t>
            </a:r>
          </a:p>
        </p:txBody>
      </p:sp>
      <p:sp>
        <p:nvSpPr>
          <p:cNvPr id="19" name="Rounded Rectangle 18">
            <a:extLst>
              <a:ext uri="{FF2B5EF4-FFF2-40B4-BE49-F238E27FC236}">
                <a16:creationId xmlns:a16="http://schemas.microsoft.com/office/drawing/2014/main" id="{328BDCF2-3509-1F41-957C-68A1D93D227E}"/>
              </a:ext>
            </a:extLst>
          </p:cNvPr>
          <p:cNvSpPr/>
          <p:nvPr/>
        </p:nvSpPr>
        <p:spPr>
          <a:xfrm>
            <a:off x="8212996" y="5368834"/>
            <a:ext cx="2664822" cy="914400"/>
          </a:xfrm>
          <a:prstGeom prst="roundRect">
            <a:avLst/>
          </a:prstGeom>
          <a:solidFill>
            <a:srgbClr val="032D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62D84E"/>
                </a:solidFill>
              </a:rPr>
              <a:t>IT</a:t>
            </a:r>
          </a:p>
        </p:txBody>
      </p:sp>
      <p:pic>
        <p:nvPicPr>
          <p:cNvPr id="20" name="Picture 19" descr="A picture containing text, sign&#10;&#10;Description automatically generated">
            <a:extLst>
              <a:ext uri="{FF2B5EF4-FFF2-40B4-BE49-F238E27FC236}">
                <a16:creationId xmlns:a16="http://schemas.microsoft.com/office/drawing/2014/main" id="{BAA0AFBB-218C-954F-A53B-F0EC7BFF1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2701" y="3091838"/>
            <a:ext cx="2655117" cy="1974317"/>
          </a:xfrm>
          <a:prstGeom prst="rect">
            <a:avLst/>
          </a:prstGeom>
        </p:spPr>
      </p:pic>
      <p:cxnSp>
        <p:nvCxnSpPr>
          <p:cNvPr id="23" name="Elbow Connector 22">
            <a:extLst>
              <a:ext uri="{FF2B5EF4-FFF2-40B4-BE49-F238E27FC236}">
                <a16:creationId xmlns:a16="http://schemas.microsoft.com/office/drawing/2014/main" id="{191AF9AE-392A-BC4F-9660-947DCD4BB836}"/>
              </a:ext>
            </a:extLst>
          </p:cNvPr>
          <p:cNvCxnSpPr>
            <a:cxnSpLocks/>
            <a:stCxn id="18" idx="3"/>
            <a:endCxn id="19" idx="3"/>
          </p:cNvCxnSpPr>
          <p:nvPr/>
        </p:nvCxnSpPr>
        <p:spPr>
          <a:xfrm>
            <a:off x="10877818" y="2331959"/>
            <a:ext cx="12700" cy="3494075"/>
          </a:xfrm>
          <a:prstGeom prst="bentConnector3">
            <a:avLst>
              <a:gd name="adj1" fmla="val 3445709"/>
            </a:avLst>
          </a:prstGeom>
          <a:ln w="63500">
            <a:solidFill>
              <a:srgbClr val="62D84E"/>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9F82E3CE-0813-1845-AABE-B4603B6BD90C}"/>
              </a:ext>
            </a:extLst>
          </p:cNvPr>
          <p:cNvCxnSpPr>
            <a:cxnSpLocks/>
            <a:stCxn id="19" idx="1"/>
            <a:endCxn id="18" idx="1"/>
          </p:cNvCxnSpPr>
          <p:nvPr/>
        </p:nvCxnSpPr>
        <p:spPr>
          <a:xfrm rot="10800000">
            <a:off x="8212996" y="2331960"/>
            <a:ext cx="12700" cy="3494075"/>
          </a:xfrm>
          <a:prstGeom prst="bentConnector3">
            <a:avLst>
              <a:gd name="adj1" fmla="val 3548575"/>
            </a:avLst>
          </a:prstGeom>
          <a:ln w="63500">
            <a:solidFill>
              <a:srgbClr val="62D84E"/>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D101693-CD0D-8248-A9DA-20DF92FD7C61}"/>
              </a:ext>
            </a:extLst>
          </p:cNvPr>
          <p:cNvSpPr txBox="1"/>
          <p:nvPr/>
        </p:nvSpPr>
        <p:spPr>
          <a:xfrm rot="5400000">
            <a:off x="10305804" y="3894330"/>
            <a:ext cx="2563522" cy="369332"/>
          </a:xfrm>
          <a:prstGeom prst="rect">
            <a:avLst/>
          </a:prstGeom>
          <a:noFill/>
        </p:spPr>
        <p:txBody>
          <a:bodyPr wrap="none" rtlCol="0">
            <a:spAutoFit/>
          </a:bodyPr>
          <a:lstStyle/>
          <a:p>
            <a:r>
              <a:rPr lang="en-US" spc="50" dirty="0"/>
              <a:t>Problem / Opportunity</a:t>
            </a:r>
          </a:p>
        </p:txBody>
      </p:sp>
      <p:sp>
        <p:nvSpPr>
          <p:cNvPr id="31" name="TextBox 30">
            <a:extLst>
              <a:ext uri="{FF2B5EF4-FFF2-40B4-BE49-F238E27FC236}">
                <a16:creationId xmlns:a16="http://schemas.microsoft.com/office/drawing/2014/main" id="{4FC725C6-E807-C043-8412-DB854333D7E9}"/>
              </a:ext>
            </a:extLst>
          </p:cNvPr>
          <p:cNvSpPr txBox="1"/>
          <p:nvPr/>
        </p:nvSpPr>
        <p:spPr>
          <a:xfrm rot="16200000">
            <a:off x="6431727" y="3674098"/>
            <a:ext cx="2095445" cy="369332"/>
          </a:xfrm>
          <a:prstGeom prst="rect">
            <a:avLst/>
          </a:prstGeom>
          <a:noFill/>
        </p:spPr>
        <p:txBody>
          <a:bodyPr wrap="none" rtlCol="0">
            <a:spAutoFit/>
          </a:bodyPr>
          <a:lstStyle/>
          <a:p>
            <a:r>
              <a:rPr lang="en-US" spc="50" dirty="0"/>
              <a:t>Solution / Service</a:t>
            </a:r>
          </a:p>
        </p:txBody>
      </p:sp>
    </p:spTree>
    <p:extLst>
      <p:ext uri="{BB962C8B-B14F-4D97-AF65-F5344CB8AC3E}">
        <p14:creationId xmlns:p14="http://schemas.microsoft.com/office/powerpoint/2010/main" val="3130382126"/>
      </p:ext>
    </p:extLst>
  </p:cSld>
  <p:clrMapOvr>
    <a:masterClrMapping/>
  </p:clrMapOvr>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BDCB38D-89A7-4028-9490-C6CFD8B9ACEE}" vid="{AD1CAB8A-25D8-47C1-9714-E89BAB2EE4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WelcomeDoc</Template>
  <TotalTime>40830</TotalTime>
  <Words>2181</Words>
  <Application>Microsoft Macintosh PowerPoint</Application>
  <PresentationFormat>Widescreen</PresentationFormat>
  <Paragraphs>199</Paragraphs>
  <Slides>16</Slides>
  <Notes>16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WelcomeDoc</vt:lpstr>
      <vt:lpstr>What is ServiceNow?</vt:lpstr>
      <vt:lpstr>What is ServiceNow?</vt:lpstr>
      <vt:lpstr>Who is ServiceNow?</vt:lpstr>
      <vt:lpstr>Who is ServiceNow?</vt:lpstr>
      <vt:lpstr>Who is ServiceNow?</vt:lpstr>
      <vt:lpstr>Who is ServiceNow?</vt:lpstr>
      <vt:lpstr>When is ServiceNow?</vt:lpstr>
      <vt:lpstr>Why ServiceNow?</vt:lpstr>
      <vt:lpstr>Why ServiceNow?</vt:lpstr>
      <vt:lpstr>Why ServiceNow?</vt:lpstr>
      <vt:lpstr>How ServiceNow?</vt:lpstr>
      <vt:lpstr>How ServiceNow?</vt:lpstr>
      <vt:lpstr>How ServiceNow?</vt:lpstr>
      <vt:lpstr>How ServiceNow?</vt:lpstr>
      <vt:lpstr>Where ServiceNow?</vt:lpstr>
      <vt:lpstr>What is ServiceNow?</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ServiceNow Platform Overview</dc:title>
  <dc:subject/>
  <dc:creator>Jeffery Thies</dc:creator>
  <cp:keywords/>
  <dc:description/>
  <cp:lastModifiedBy>Jeffery Thies</cp:lastModifiedBy>
  <cp:revision>174</cp:revision>
  <dcterms:created xsi:type="dcterms:W3CDTF">2021-11-19T01:05:28Z</dcterms:created>
  <dcterms:modified xsi:type="dcterms:W3CDTF">2022-03-14T21:10:33Z</dcterms:modified>
  <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rogh@microsoft.com</vt:lpwstr>
  </property>
  <property fmtid="{D5CDD505-2E9C-101B-9397-08002B2CF9AE}" pid="5" name="MSIP_Label_f42aa342-8706-4288-bd11-ebb85995028c_SetDate">
    <vt:lpwstr>2018-02-05T19:56:32.6740186Z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